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16" r:id="rId1"/>
  </p:sldMasterIdLst>
  <p:notesMasterIdLst>
    <p:notesMasterId r:id="rId21"/>
  </p:notesMasterIdLst>
  <p:sldIdLst>
    <p:sldId id="256" r:id="rId2"/>
    <p:sldId id="257" r:id="rId3"/>
    <p:sldId id="258" r:id="rId4"/>
    <p:sldId id="276" r:id="rId5"/>
    <p:sldId id="278" r:id="rId6"/>
    <p:sldId id="279" r:id="rId7"/>
    <p:sldId id="259" r:id="rId8"/>
    <p:sldId id="260" r:id="rId9"/>
    <p:sldId id="262" r:id="rId10"/>
    <p:sldId id="263" r:id="rId11"/>
    <p:sldId id="264" r:id="rId12"/>
    <p:sldId id="265" r:id="rId13"/>
    <p:sldId id="277" r:id="rId14"/>
    <p:sldId id="266" r:id="rId15"/>
    <p:sldId id="271" r:id="rId16"/>
    <p:sldId id="272" r:id="rId17"/>
    <p:sldId id="280" r:id="rId18"/>
    <p:sldId id="281" r:id="rId19"/>
    <p:sldId id="275" r:id="rId20"/>
  </p:sldIdLst>
  <p:sldSz cx="13004800" cy="9753600"/>
  <p:notesSz cx="6858000" cy="9144000"/>
  <p:defaultTextStyle>
    <a:defPPr>
      <a:defRPr lang="en-US"/>
    </a:defPPr>
    <a:lvl1pPr algn="l" rtl="0" fontAlgn="base">
      <a:spcBef>
        <a:spcPct val="0"/>
      </a:spcBef>
      <a:spcAft>
        <a:spcPct val="0"/>
      </a:spcAft>
      <a:defRPr sz="1100" kern="1200">
        <a:solidFill>
          <a:srgbClr val="000000"/>
        </a:solidFill>
        <a:latin typeface="Times" pitchFamily="18" charset="0"/>
        <a:ea typeface="ヒラギノ明朝 Pro W3" pitchFamily="28" charset="-128"/>
        <a:cs typeface="+mn-cs"/>
        <a:sym typeface="Times" pitchFamily="18" charset="0"/>
      </a:defRPr>
    </a:lvl1pPr>
    <a:lvl2pPr marL="455613" indent="1588" algn="l" rtl="0" fontAlgn="base">
      <a:spcBef>
        <a:spcPct val="0"/>
      </a:spcBef>
      <a:spcAft>
        <a:spcPct val="0"/>
      </a:spcAft>
      <a:defRPr sz="1100" kern="1200">
        <a:solidFill>
          <a:srgbClr val="000000"/>
        </a:solidFill>
        <a:latin typeface="Times" pitchFamily="18" charset="0"/>
        <a:ea typeface="ヒラギノ明朝 Pro W3" pitchFamily="28" charset="-128"/>
        <a:cs typeface="+mn-cs"/>
        <a:sym typeface="Times" pitchFamily="18" charset="0"/>
      </a:defRPr>
    </a:lvl2pPr>
    <a:lvl3pPr marL="912813" indent="1588" algn="l" rtl="0" fontAlgn="base">
      <a:spcBef>
        <a:spcPct val="0"/>
      </a:spcBef>
      <a:spcAft>
        <a:spcPct val="0"/>
      </a:spcAft>
      <a:defRPr sz="1100" kern="1200">
        <a:solidFill>
          <a:srgbClr val="000000"/>
        </a:solidFill>
        <a:latin typeface="Times" pitchFamily="18" charset="0"/>
        <a:ea typeface="ヒラギノ明朝 Pro W3" pitchFamily="28" charset="-128"/>
        <a:cs typeface="+mn-cs"/>
        <a:sym typeface="Times" pitchFamily="18" charset="0"/>
      </a:defRPr>
    </a:lvl3pPr>
    <a:lvl4pPr marL="1370013" indent="1588" algn="l" rtl="0" fontAlgn="base">
      <a:spcBef>
        <a:spcPct val="0"/>
      </a:spcBef>
      <a:spcAft>
        <a:spcPct val="0"/>
      </a:spcAft>
      <a:defRPr sz="1100" kern="1200">
        <a:solidFill>
          <a:srgbClr val="000000"/>
        </a:solidFill>
        <a:latin typeface="Times" pitchFamily="18" charset="0"/>
        <a:ea typeface="ヒラギノ明朝 Pro W3" pitchFamily="28" charset="-128"/>
        <a:cs typeface="+mn-cs"/>
        <a:sym typeface="Times" pitchFamily="18" charset="0"/>
      </a:defRPr>
    </a:lvl4pPr>
    <a:lvl5pPr marL="1827213" indent="1588" algn="l" rtl="0" fontAlgn="base">
      <a:spcBef>
        <a:spcPct val="0"/>
      </a:spcBef>
      <a:spcAft>
        <a:spcPct val="0"/>
      </a:spcAft>
      <a:defRPr sz="1100" kern="1200">
        <a:solidFill>
          <a:srgbClr val="000000"/>
        </a:solidFill>
        <a:latin typeface="Times" pitchFamily="18" charset="0"/>
        <a:ea typeface="ヒラギノ明朝 Pro W3" pitchFamily="28" charset="-128"/>
        <a:cs typeface="+mn-cs"/>
        <a:sym typeface="Times" pitchFamily="18" charset="0"/>
      </a:defRPr>
    </a:lvl5pPr>
    <a:lvl6pPr marL="2286000" algn="l" defTabSz="914400" rtl="0" eaLnBrk="1" latinLnBrk="0" hangingPunct="1">
      <a:defRPr sz="1100" kern="1200">
        <a:solidFill>
          <a:srgbClr val="000000"/>
        </a:solidFill>
        <a:latin typeface="Times" pitchFamily="18" charset="0"/>
        <a:ea typeface="ヒラギノ明朝 Pro W3" pitchFamily="28" charset="-128"/>
        <a:cs typeface="+mn-cs"/>
        <a:sym typeface="Times" pitchFamily="18" charset="0"/>
      </a:defRPr>
    </a:lvl6pPr>
    <a:lvl7pPr marL="2743200" algn="l" defTabSz="914400" rtl="0" eaLnBrk="1" latinLnBrk="0" hangingPunct="1">
      <a:defRPr sz="1100" kern="1200">
        <a:solidFill>
          <a:srgbClr val="000000"/>
        </a:solidFill>
        <a:latin typeface="Times" pitchFamily="18" charset="0"/>
        <a:ea typeface="ヒラギノ明朝 Pro W3" pitchFamily="28" charset="-128"/>
        <a:cs typeface="+mn-cs"/>
        <a:sym typeface="Times" pitchFamily="18" charset="0"/>
      </a:defRPr>
    </a:lvl7pPr>
    <a:lvl8pPr marL="3200400" algn="l" defTabSz="914400" rtl="0" eaLnBrk="1" latinLnBrk="0" hangingPunct="1">
      <a:defRPr sz="1100" kern="1200">
        <a:solidFill>
          <a:srgbClr val="000000"/>
        </a:solidFill>
        <a:latin typeface="Times" pitchFamily="18" charset="0"/>
        <a:ea typeface="ヒラギノ明朝 Pro W3" pitchFamily="28" charset="-128"/>
        <a:cs typeface="+mn-cs"/>
        <a:sym typeface="Times" pitchFamily="18" charset="0"/>
      </a:defRPr>
    </a:lvl8pPr>
    <a:lvl9pPr marL="3657600" algn="l" defTabSz="914400" rtl="0" eaLnBrk="1" latinLnBrk="0" hangingPunct="1">
      <a:defRPr sz="1100" kern="1200">
        <a:solidFill>
          <a:srgbClr val="000000"/>
        </a:solidFill>
        <a:latin typeface="Times" pitchFamily="18" charset="0"/>
        <a:ea typeface="ヒラギノ明朝 Pro W3" pitchFamily="28" charset="-128"/>
        <a:cs typeface="+mn-cs"/>
        <a:sym typeface="Times"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8" autoAdjust="0"/>
  </p:normalViewPr>
  <p:slideViewPr>
    <p:cSldViewPr>
      <p:cViewPr>
        <p:scale>
          <a:sx n="63" d="100"/>
          <a:sy n="63" d="100"/>
        </p:scale>
        <p:origin x="-618" y="-408"/>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E9D195-F1C0-4075-A122-96B570F4498A}" type="datetimeFigureOut">
              <a:rPr lang="en-US" smtClean="0"/>
              <a:t>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2BBC90-F4EC-4957-BB3E-84B55F037595}" type="slidenum">
              <a:rPr lang="en-US" smtClean="0"/>
              <a:t>‹#›</a:t>
            </a:fld>
            <a:endParaRPr lang="en-US"/>
          </a:p>
        </p:txBody>
      </p:sp>
    </p:spTree>
    <p:extLst>
      <p:ext uri="{BB962C8B-B14F-4D97-AF65-F5344CB8AC3E}">
        <p14:creationId xmlns:p14="http://schemas.microsoft.com/office/powerpoint/2010/main" val="1790920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  Leave at home unless critical to your mission;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  Only take data that is needed for travel purpose -- SCRUBBING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  Record serial and model number (leave at home as well)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PCL’s : IT department can set up virtual private network (VPN) that allows you to send emails and use the web while travelling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Don’t leave laptop unsecure in room; lock in luggage out of plain view or lock it to fixed object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  Carry in backpack -- unexpected</a:t>
            </a:r>
          </a:p>
          <a:p>
            <a:endParaRPr lang="en-US" dirty="0"/>
          </a:p>
        </p:txBody>
      </p:sp>
      <p:sp>
        <p:nvSpPr>
          <p:cNvPr id="4" name="Slide Number Placeholder 3"/>
          <p:cNvSpPr>
            <a:spLocks noGrp="1"/>
          </p:cNvSpPr>
          <p:nvPr>
            <p:ph type="sldNum" sz="quarter" idx="10"/>
          </p:nvPr>
        </p:nvSpPr>
        <p:spPr/>
        <p:txBody>
          <a:bodyPr/>
          <a:lstStyle/>
          <a:p>
            <a:fld id="{3A021941-B6A5-4AFA-9898-CC931236056B}" type="slidenum">
              <a:rPr lang="en-US" smtClean="0">
                <a:solidFill>
                  <a:prstClr val="black"/>
                </a:solidFill>
              </a:rPr>
              <a:pPr/>
              <a:t>17</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If you take a photo with cell phone – GPS can give your location away  (NOT good if you post photos on FB while traveling. </a:t>
            </a:r>
            <a:r>
              <a:rPr lang="en-US"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  </a:t>
            </a:r>
            <a:r>
              <a:rPr lang="en-US" b="1" u="sng" dirty="0" smtClean="0"/>
              <a:t>UNIQUE FACTORY SET </a:t>
            </a:r>
            <a:r>
              <a:rPr lang="en-US" dirty="0" smtClean="0"/>
              <a:t>Every cell phone has a unique factory setting serial number.  (Like VIN on a car)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Scam artists can reprogram/ “clone” their phone to use your VIN and charge texts and calls to your phone bill</a:t>
            </a:r>
          </a:p>
          <a:p>
            <a:endParaRPr lang="en-US" dirty="0" smtClean="0"/>
          </a:p>
          <a:p>
            <a:endParaRPr lang="en-US" dirty="0" smtClean="0"/>
          </a:p>
          <a:p>
            <a:r>
              <a:rPr lang="en-US" dirty="0" smtClean="0"/>
              <a:t>Signs that your cell phone was cloned:</a:t>
            </a:r>
          </a:p>
          <a:p>
            <a:pPr>
              <a:buNone/>
            </a:pPr>
            <a:r>
              <a:rPr lang="en-US" dirty="0" smtClean="0"/>
              <a:t>          Phone and texts are not received</a:t>
            </a:r>
          </a:p>
          <a:p>
            <a:pPr>
              <a:buNone/>
            </a:pPr>
            <a:r>
              <a:rPr lang="en-US" dirty="0" smtClean="0"/>
              <a:t>          Incoming calls go straight to voicemail</a:t>
            </a:r>
          </a:p>
          <a:p>
            <a:pPr>
              <a:buNone/>
            </a:pPr>
            <a:r>
              <a:rPr lang="en-US" dirty="0" smtClean="0"/>
              <a:t>          Cell phone battery suddenly drains</a:t>
            </a:r>
          </a:p>
        </p:txBody>
      </p:sp>
      <p:sp>
        <p:nvSpPr>
          <p:cNvPr id="4" name="Slide Number Placeholder 3"/>
          <p:cNvSpPr>
            <a:spLocks noGrp="1"/>
          </p:cNvSpPr>
          <p:nvPr>
            <p:ph type="sldNum" sz="quarter" idx="10"/>
          </p:nvPr>
        </p:nvSpPr>
        <p:spPr/>
        <p:txBody>
          <a:bodyPr/>
          <a:lstStyle/>
          <a:p>
            <a:fld id="{3A021941-B6A5-4AFA-9898-CC931236056B}"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1104900" y="0"/>
            <a:ext cx="10729913" cy="4335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
        <p:nvSpPr>
          <p:cNvPr id="5" name="Rectangle 4"/>
          <p:cNvSpPr/>
          <p:nvPr/>
        </p:nvSpPr>
        <p:spPr>
          <a:xfrm>
            <a:off x="1104900" y="8778875"/>
            <a:ext cx="10729913" cy="38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
        <p:nvSpPr>
          <p:cNvPr id="2" name="Title 1"/>
          <p:cNvSpPr>
            <a:spLocks noGrp="1"/>
          </p:cNvSpPr>
          <p:nvPr>
            <p:ph type="ctrTitle"/>
          </p:nvPr>
        </p:nvSpPr>
        <p:spPr>
          <a:xfrm>
            <a:off x="1083733" y="4551680"/>
            <a:ext cx="10728960" cy="2167467"/>
          </a:xfrm>
        </p:spPr>
        <p:txBody>
          <a:bodyPr>
            <a:noAutofit/>
          </a:bodyPr>
          <a:lstStyle>
            <a:lvl1pPr>
              <a:defRPr sz="11400"/>
            </a:lvl1pPr>
          </a:lstStyle>
          <a:p>
            <a:r>
              <a:rPr lang="en-US" smtClean="0"/>
              <a:t>Click to edit Master title style</a:t>
            </a:r>
            <a:endParaRPr lang="en-US" dirty="0"/>
          </a:p>
        </p:txBody>
      </p:sp>
      <p:sp>
        <p:nvSpPr>
          <p:cNvPr id="3" name="Subtitle 2"/>
          <p:cNvSpPr>
            <a:spLocks noGrp="1"/>
          </p:cNvSpPr>
          <p:nvPr>
            <p:ph type="subTitle" idx="1"/>
          </p:nvPr>
        </p:nvSpPr>
        <p:spPr>
          <a:xfrm>
            <a:off x="1083733" y="6719147"/>
            <a:ext cx="9753600" cy="1408853"/>
          </a:xfrm>
        </p:spPr>
        <p:txBody>
          <a:bodyPr anchor="t">
            <a:normAutofit/>
          </a:bodyPr>
          <a:lstStyle>
            <a:lvl1pPr marL="0" indent="0" algn="l">
              <a:buNone/>
              <a:defRPr sz="4000">
                <a:solidFill>
                  <a:schemeClr val="tx2"/>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B9DACEF3-8623-455B-AFBC-9A1562400E0C}" type="datetime1">
              <a:rPr lang="en-US"/>
              <a:pPr>
                <a:defRPr/>
              </a:pPr>
              <a:t>12/6/2013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BF48B8F2-CE18-4109-9A54-0774867CCC9F}" type="slidenum">
              <a:rPr lang="en-US"/>
              <a:pPr>
                <a:defRPr/>
              </a:pPr>
              <a:t>‹#›</a:t>
            </a:fld>
            <a:endParaRPr lang="en-US"/>
          </a:p>
        </p:txBody>
      </p:sp>
    </p:spTree>
    <p:extLst>
      <p:ext uri="{BB962C8B-B14F-4D97-AF65-F5344CB8AC3E}">
        <p14:creationId xmlns:p14="http://schemas.microsoft.com/office/powerpoint/2010/main" val="3284649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00480" y="975360"/>
            <a:ext cx="10295467" cy="55270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5225739-3EE5-42F7-8CBF-F60261D3FF6B}" type="datetime1">
              <a:rPr lang="en-US"/>
              <a:pPr>
                <a:defRPr/>
              </a:pPr>
              <a:t>12/6/2013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560CAA-8FB3-4B01-A52B-B7EA579605EB}" type="slidenum">
              <a:rPr lang="en-US"/>
              <a:pPr>
                <a:defRPr/>
              </a:pPr>
              <a:t>‹#›</a:t>
            </a:fld>
            <a:endParaRPr lang="en-US" dirty="0"/>
          </a:p>
        </p:txBody>
      </p:sp>
    </p:spTree>
    <p:extLst>
      <p:ext uri="{BB962C8B-B14F-4D97-AF65-F5344CB8AC3E}">
        <p14:creationId xmlns:p14="http://schemas.microsoft.com/office/powerpoint/2010/main" val="3573350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3733" y="975362"/>
            <a:ext cx="2600960" cy="769450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684693" y="975362"/>
            <a:ext cx="8128000" cy="69358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E495FE-FCC7-4E23-90CA-F739C9AB0C3D}" type="datetime1">
              <a:rPr lang="en-US"/>
              <a:pPr>
                <a:defRPr/>
              </a:pPr>
              <a:t>12/6/2013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C83D8F-4B12-4D3A-B648-50246A998C9B}" type="slidenum">
              <a:rPr lang="en-US"/>
              <a:pPr>
                <a:defRPr/>
              </a:pPr>
              <a:t>‹#›</a:t>
            </a:fld>
            <a:endParaRPr lang="en-US" dirty="0"/>
          </a:p>
        </p:txBody>
      </p:sp>
    </p:spTree>
    <p:extLst>
      <p:ext uri="{BB962C8B-B14F-4D97-AF65-F5344CB8AC3E}">
        <p14:creationId xmlns:p14="http://schemas.microsoft.com/office/powerpoint/2010/main" val="3141214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976951-66B8-4575-AFA2-9BD815B7E16E}" type="datetime1">
              <a:rPr lang="en-US"/>
              <a:pPr>
                <a:defRPr/>
              </a:pPr>
              <a:t>12/6/2013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22846D5-D00B-4F34-AE1E-D3B58902207E}" type="slidenum">
              <a:rPr lang="en-US"/>
              <a:pPr>
                <a:defRPr/>
              </a:pPr>
              <a:t>‹#›</a:t>
            </a:fld>
            <a:endParaRPr lang="en-US" dirty="0"/>
          </a:p>
        </p:txBody>
      </p:sp>
    </p:spTree>
    <p:extLst>
      <p:ext uri="{BB962C8B-B14F-4D97-AF65-F5344CB8AC3E}">
        <p14:creationId xmlns:p14="http://schemas.microsoft.com/office/powerpoint/2010/main" val="1182380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1104900" y="0"/>
            <a:ext cx="10729913" cy="4335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
        <p:nvSpPr>
          <p:cNvPr id="5" name="Rectangle 4"/>
          <p:cNvSpPr/>
          <p:nvPr/>
        </p:nvSpPr>
        <p:spPr>
          <a:xfrm>
            <a:off x="1104900" y="8778875"/>
            <a:ext cx="10729913" cy="38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
        <p:nvSpPr>
          <p:cNvPr id="2" name="Title 1"/>
          <p:cNvSpPr>
            <a:spLocks noGrp="1"/>
          </p:cNvSpPr>
          <p:nvPr>
            <p:ph type="title"/>
          </p:nvPr>
        </p:nvSpPr>
        <p:spPr>
          <a:xfrm>
            <a:off x="1083733" y="4660054"/>
            <a:ext cx="10728960" cy="2384213"/>
          </a:xfrm>
        </p:spPr>
        <p:txBody>
          <a:bodyPr/>
          <a:lstStyle>
            <a:lvl1pPr algn="l">
              <a:defRPr sz="77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83733" y="7044267"/>
            <a:ext cx="9753600" cy="1300480"/>
          </a:xfrm>
        </p:spPr>
        <p:txBody>
          <a:bodyPr anchor="t">
            <a:normAutofit/>
          </a:bodyPr>
          <a:lstStyle>
            <a:lvl1pPr marL="0" indent="0">
              <a:buNone/>
              <a:defRPr sz="4000">
                <a:solidFill>
                  <a:schemeClr val="tx2"/>
                </a:solidFill>
              </a:defRPr>
            </a:lvl1pPr>
            <a:lvl2pPr marL="650230" indent="0">
              <a:buNone/>
              <a:defRPr sz="2600">
                <a:solidFill>
                  <a:schemeClr val="tx1">
                    <a:tint val="75000"/>
                  </a:schemeClr>
                </a:solidFill>
              </a:defRPr>
            </a:lvl2pPr>
            <a:lvl3pPr marL="1300460" indent="0">
              <a:buNone/>
              <a:defRPr sz="2300">
                <a:solidFill>
                  <a:schemeClr val="tx1">
                    <a:tint val="75000"/>
                  </a:schemeClr>
                </a:solidFill>
              </a:defRPr>
            </a:lvl3pPr>
            <a:lvl4pPr marL="1950690" indent="0">
              <a:buNone/>
              <a:defRPr sz="2000">
                <a:solidFill>
                  <a:schemeClr val="tx1">
                    <a:tint val="75000"/>
                  </a:schemeClr>
                </a:solidFill>
              </a:defRPr>
            </a:lvl4pPr>
            <a:lvl5pPr marL="2600919" indent="0">
              <a:buNone/>
              <a:defRPr sz="2000">
                <a:solidFill>
                  <a:schemeClr val="tx1">
                    <a:tint val="75000"/>
                  </a:schemeClr>
                </a:solidFill>
              </a:defRPr>
            </a:lvl5pPr>
            <a:lvl6pPr marL="3251149" indent="0">
              <a:buNone/>
              <a:defRPr sz="2000">
                <a:solidFill>
                  <a:schemeClr val="tx1">
                    <a:tint val="75000"/>
                  </a:schemeClr>
                </a:solidFill>
              </a:defRPr>
            </a:lvl6pPr>
            <a:lvl7pPr marL="3901379" indent="0">
              <a:buNone/>
              <a:defRPr sz="2000">
                <a:solidFill>
                  <a:schemeClr val="tx1">
                    <a:tint val="75000"/>
                  </a:schemeClr>
                </a:solidFill>
              </a:defRPr>
            </a:lvl7pPr>
            <a:lvl8pPr marL="4551609" indent="0">
              <a:buNone/>
              <a:defRPr sz="2000">
                <a:solidFill>
                  <a:schemeClr val="tx1">
                    <a:tint val="75000"/>
                  </a:schemeClr>
                </a:solidFill>
              </a:defRPr>
            </a:lvl8pPr>
            <a:lvl9pPr marL="5201839" indent="0">
              <a:buNone/>
              <a:defRPr sz="20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E1C4953-510A-4BDD-BC1A-711970E17DA3}" type="datetime1">
              <a:rPr lang="en-US"/>
              <a:pPr>
                <a:defRPr/>
              </a:pPr>
              <a:t>12/6/2013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D5DCD26-2E0E-4DA2-B4AE-33D828459EB2}" type="slidenum">
              <a:rPr lang="en-US"/>
              <a:pPr>
                <a:defRPr/>
              </a:pPr>
              <a:t>‹#›</a:t>
            </a:fld>
            <a:endParaRPr lang="en-US"/>
          </a:p>
        </p:txBody>
      </p:sp>
    </p:spTree>
    <p:extLst>
      <p:ext uri="{BB962C8B-B14F-4D97-AF65-F5344CB8AC3E}">
        <p14:creationId xmlns:p14="http://schemas.microsoft.com/office/powerpoint/2010/main" val="151296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83733" y="866988"/>
            <a:ext cx="5201920" cy="5357978"/>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10773" y="866988"/>
            <a:ext cx="5201920" cy="5357978"/>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B4824C8-B001-4B12-A6D5-59F0354AF377}" type="datetime1">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B33877-5205-47C9-8696-C6C785ED63B6}" type="slidenum">
              <a:rPr lang="en-US"/>
              <a:pPr>
                <a:defRPr/>
              </a:pPr>
              <a:t>‹#›</a:t>
            </a:fld>
            <a:endParaRPr lang="en-US" dirty="0"/>
          </a:p>
        </p:txBody>
      </p:sp>
    </p:spTree>
    <p:extLst>
      <p:ext uri="{BB962C8B-B14F-4D97-AF65-F5344CB8AC3E}">
        <p14:creationId xmlns:p14="http://schemas.microsoft.com/office/powerpoint/2010/main" val="3746561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079500" y="1776413"/>
            <a:ext cx="5202238"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07175" y="1776413"/>
            <a:ext cx="5200650" cy="3175"/>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79398" y="866987"/>
            <a:ext cx="5201920" cy="909884"/>
          </a:xfrm>
        </p:spPr>
        <p:txBody>
          <a:bodyPr anchor="b">
            <a:noAutofit/>
          </a:bodyPr>
          <a:lstStyle>
            <a:lvl1pPr marL="0" indent="0">
              <a:buNone/>
              <a:defRPr sz="4000" b="0">
                <a:latin typeface="+mj-lt"/>
              </a:defRPr>
            </a:lvl1pPr>
            <a:lvl2pPr marL="650230" indent="0">
              <a:buNone/>
              <a:defRPr sz="2800" b="1"/>
            </a:lvl2pPr>
            <a:lvl3pPr marL="1300460" indent="0">
              <a:buNone/>
              <a:defRPr sz="2600" b="1"/>
            </a:lvl3pPr>
            <a:lvl4pPr marL="1950690" indent="0">
              <a:buNone/>
              <a:defRPr sz="2300" b="1"/>
            </a:lvl4pPr>
            <a:lvl5pPr marL="2600919" indent="0">
              <a:buNone/>
              <a:defRPr sz="2300" b="1"/>
            </a:lvl5pPr>
            <a:lvl6pPr marL="3251149" indent="0">
              <a:buNone/>
              <a:defRPr sz="2300" b="1"/>
            </a:lvl6pPr>
            <a:lvl7pPr marL="3901379" indent="0">
              <a:buNone/>
              <a:defRPr sz="2300" b="1"/>
            </a:lvl7pPr>
            <a:lvl8pPr marL="4551609" indent="0">
              <a:buNone/>
              <a:defRPr sz="2300" b="1"/>
            </a:lvl8pPr>
            <a:lvl9pPr marL="5201839"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1079398" y="1890509"/>
            <a:ext cx="5201920" cy="4334933"/>
          </a:xfrm>
        </p:spPr>
        <p:txBody>
          <a:bodyPr anchor="t"/>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06438" y="866987"/>
            <a:ext cx="5201920" cy="909884"/>
          </a:xfrm>
        </p:spPr>
        <p:txBody>
          <a:bodyPr anchor="b">
            <a:noAutofit/>
          </a:bodyPr>
          <a:lstStyle>
            <a:lvl1pPr marL="0" indent="0">
              <a:buNone/>
              <a:defRPr sz="4000" b="0">
                <a:latin typeface="+mj-lt"/>
              </a:defRPr>
            </a:lvl1pPr>
            <a:lvl2pPr marL="650230" indent="0">
              <a:buNone/>
              <a:defRPr sz="2800" b="1"/>
            </a:lvl2pPr>
            <a:lvl3pPr marL="1300460" indent="0">
              <a:buNone/>
              <a:defRPr sz="2600" b="1"/>
            </a:lvl3pPr>
            <a:lvl4pPr marL="1950690" indent="0">
              <a:buNone/>
              <a:defRPr sz="2300" b="1"/>
            </a:lvl4pPr>
            <a:lvl5pPr marL="2600919" indent="0">
              <a:buNone/>
              <a:defRPr sz="2300" b="1"/>
            </a:lvl5pPr>
            <a:lvl6pPr marL="3251149" indent="0">
              <a:buNone/>
              <a:defRPr sz="2300" b="1"/>
            </a:lvl6pPr>
            <a:lvl7pPr marL="3901379" indent="0">
              <a:buNone/>
              <a:defRPr sz="2300" b="1"/>
            </a:lvl7pPr>
            <a:lvl8pPr marL="4551609" indent="0">
              <a:buNone/>
              <a:defRPr sz="2300" b="1"/>
            </a:lvl8pPr>
            <a:lvl9pPr marL="5201839"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6606438" y="1890509"/>
            <a:ext cx="5201920" cy="4334933"/>
          </a:xfrm>
        </p:spPr>
        <p:txBody>
          <a:bodyPr anchor="t"/>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A1BA3EB8-53BC-4D1E-A6D5-422D92EFAE8F}" type="datetime1">
              <a:rPr lang="en-US"/>
              <a:pPr>
                <a:defRPr/>
              </a:pPr>
              <a:t>12/6/2013</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FFC54893-4C2A-4970-A8D6-F6EA97B9DB54}" type="slidenum">
              <a:rPr lang="en-US"/>
              <a:pPr>
                <a:defRPr/>
              </a:pPr>
              <a:t>‹#›</a:t>
            </a:fld>
            <a:endParaRPr lang="en-US"/>
          </a:p>
        </p:txBody>
      </p:sp>
    </p:spTree>
    <p:extLst>
      <p:ext uri="{BB962C8B-B14F-4D97-AF65-F5344CB8AC3E}">
        <p14:creationId xmlns:p14="http://schemas.microsoft.com/office/powerpoint/2010/main" val="1985177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067854FD-C833-4820-BEFC-2459E074C0A4}" type="datetime1">
              <a:rPr lang="en-US"/>
              <a:pPr>
                <a:defRPr/>
              </a:pPr>
              <a:t>12/6/2013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0025AC1-5D8C-4FEB-8E93-AC6B3600AA72}" type="slidenum">
              <a:rPr lang="en-US"/>
              <a:pPr>
                <a:defRPr/>
              </a:pPr>
              <a:t>‹#›</a:t>
            </a:fld>
            <a:endParaRPr lang="en-US" dirty="0"/>
          </a:p>
        </p:txBody>
      </p:sp>
    </p:spTree>
    <p:extLst>
      <p:ext uri="{BB962C8B-B14F-4D97-AF65-F5344CB8AC3E}">
        <p14:creationId xmlns:p14="http://schemas.microsoft.com/office/powerpoint/2010/main" val="37320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0E4D6BD-FABC-43A2-BAF5-734CA3453A59}" type="datetime1">
              <a:rPr lang="en-US"/>
              <a:pPr>
                <a:defRPr/>
              </a:pPr>
              <a:t>12/6/2013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4376916-B69D-48F3-B351-F5E88CEBAA12}" type="slidenum">
              <a:rPr lang="en-US"/>
              <a:pPr>
                <a:defRPr/>
              </a:pPr>
              <a:t>‹#›</a:t>
            </a:fld>
            <a:endParaRPr lang="en-US" dirty="0"/>
          </a:p>
        </p:txBody>
      </p:sp>
    </p:spTree>
    <p:extLst>
      <p:ext uri="{BB962C8B-B14F-4D97-AF65-F5344CB8AC3E}">
        <p14:creationId xmlns:p14="http://schemas.microsoft.com/office/powerpoint/2010/main" val="898590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2386013" y="3576638"/>
            <a:ext cx="5418137" cy="158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83733" y="6502400"/>
            <a:ext cx="9649562" cy="2275840"/>
          </a:xfrm>
        </p:spPr>
        <p:txBody>
          <a:bodyPr>
            <a:normAutofit/>
          </a:bodyPr>
          <a:lstStyle>
            <a:lvl1pPr algn="l">
              <a:defRPr sz="7700" b="0"/>
            </a:lvl1pPr>
          </a:lstStyle>
          <a:p>
            <a:r>
              <a:rPr lang="en-US" smtClean="0"/>
              <a:t>Click to edit Master title style</a:t>
            </a:r>
            <a:endParaRPr lang="en-US"/>
          </a:p>
        </p:txBody>
      </p:sp>
      <p:sp>
        <p:nvSpPr>
          <p:cNvPr id="3" name="Content Placeholder 2"/>
          <p:cNvSpPr>
            <a:spLocks noGrp="1"/>
          </p:cNvSpPr>
          <p:nvPr>
            <p:ph idx="1"/>
          </p:nvPr>
        </p:nvSpPr>
        <p:spPr>
          <a:xfrm>
            <a:off x="5277676" y="650240"/>
            <a:ext cx="6535017" cy="5852159"/>
          </a:xfrm>
        </p:spPr>
        <p:txBody>
          <a:bodyPr/>
          <a:lstStyle>
            <a:lvl1pPr>
              <a:defRPr sz="3400"/>
            </a:lvl1pPr>
            <a:lvl2pPr>
              <a:defRPr sz="3100"/>
            </a:lvl2pPr>
            <a:lvl3pPr>
              <a:defRPr sz="2800"/>
            </a:lvl3pPr>
            <a:lvl4pPr>
              <a:defRPr sz="2600"/>
            </a:lvl4pPr>
            <a:lvl5pPr>
              <a:defRPr sz="26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83736" y="650240"/>
            <a:ext cx="3802534" cy="5852160"/>
          </a:xfrm>
        </p:spPr>
        <p:txBody>
          <a:bodyPr>
            <a:normAutofit/>
          </a:bodyPr>
          <a:lstStyle>
            <a:lvl1pPr marL="0" indent="0">
              <a:buNone/>
              <a:defRPr sz="3000">
                <a:solidFill>
                  <a:schemeClr val="tx2"/>
                </a:solidFill>
              </a:defRPr>
            </a:lvl1pPr>
            <a:lvl2pPr marL="650230" indent="0">
              <a:buNone/>
              <a:defRPr sz="1700"/>
            </a:lvl2pPr>
            <a:lvl3pPr marL="1300460" indent="0">
              <a:buNone/>
              <a:defRPr sz="1400"/>
            </a:lvl3pPr>
            <a:lvl4pPr marL="1950690" indent="0">
              <a:buNone/>
              <a:defRPr sz="1300"/>
            </a:lvl4pPr>
            <a:lvl5pPr marL="2600919" indent="0">
              <a:buNone/>
              <a:defRPr sz="1300"/>
            </a:lvl5pPr>
            <a:lvl6pPr marL="3251149" indent="0">
              <a:buNone/>
              <a:defRPr sz="1300"/>
            </a:lvl6pPr>
            <a:lvl7pPr marL="3901379" indent="0">
              <a:buNone/>
              <a:defRPr sz="1300"/>
            </a:lvl7pPr>
            <a:lvl8pPr marL="4551609" indent="0">
              <a:buNone/>
              <a:defRPr sz="1300"/>
            </a:lvl8pPr>
            <a:lvl9pPr marL="5201839" indent="0">
              <a:buNone/>
              <a:defRPr sz="13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8D622B30-8CBC-44A3-860A-184AB19AC3D6}" type="datetime1">
              <a:rPr lang="en-US"/>
              <a:pPr>
                <a:defRPr/>
              </a:pPr>
              <a:t>12/6/2013</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A23EB29E-0B1A-4D2F-B812-E6D53E9F404F}" type="slidenum">
              <a:rPr lang="en-US"/>
              <a:pPr>
                <a:defRPr/>
              </a:pPr>
              <a:t>‹#›</a:t>
            </a:fld>
            <a:endParaRPr lang="en-US"/>
          </a:p>
        </p:txBody>
      </p:sp>
    </p:spTree>
    <p:extLst>
      <p:ext uri="{BB962C8B-B14F-4D97-AF65-F5344CB8AC3E}">
        <p14:creationId xmlns:p14="http://schemas.microsoft.com/office/powerpoint/2010/main" val="1207375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9398" y="6502400"/>
            <a:ext cx="9649562" cy="2275840"/>
          </a:xfrm>
        </p:spPr>
        <p:txBody>
          <a:bodyPr>
            <a:normAutofit/>
          </a:bodyPr>
          <a:lstStyle>
            <a:lvl1pPr algn="l">
              <a:defRPr sz="7700" b="0"/>
            </a:lvl1pPr>
          </a:lstStyle>
          <a:p>
            <a:r>
              <a:rPr lang="en-US" smtClean="0"/>
              <a:t>Click to edit Master title style</a:t>
            </a:r>
            <a:endParaRPr lang="en-US" dirty="0"/>
          </a:p>
        </p:txBody>
      </p:sp>
      <p:sp>
        <p:nvSpPr>
          <p:cNvPr id="3" name="Picture Placeholder 2"/>
          <p:cNvSpPr>
            <a:spLocks noGrp="1"/>
          </p:cNvSpPr>
          <p:nvPr>
            <p:ph type="pic" idx="1"/>
          </p:nvPr>
        </p:nvSpPr>
        <p:spPr>
          <a:xfrm>
            <a:off x="1105408" y="650240"/>
            <a:ext cx="10728960" cy="4118187"/>
          </a:xfrm>
          <a:ln w="6350">
            <a:solidFill>
              <a:schemeClr val="tx2"/>
            </a:solidFill>
          </a:ln>
        </p:spPr>
        <p:txBody>
          <a:bodyPr rtlCol="0">
            <a:normAutofit/>
          </a:bodyPr>
          <a:lstStyle>
            <a:lvl1pPr marL="0" indent="0">
              <a:buNone/>
              <a:defRPr sz="4600"/>
            </a:lvl1pPr>
            <a:lvl2pPr marL="650230" indent="0">
              <a:buNone/>
              <a:defRPr sz="4000"/>
            </a:lvl2pPr>
            <a:lvl3pPr marL="1300460" indent="0">
              <a:buNone/>
              <a:defRPr sz="3400"/>
            </a:lvl3pPr>
            <a:lvl4pPr marL="1950690" indent="0">
              <a:buNone/>
              <a:defRPr sz="2800"/>
            </a:lvl4pPr>
            <a:lvl5pPr marL="2600919" indent="0">
              <a:buNone/>
              <a:defRPr sz="2800"/>
            </a:lvl5pPr>
            <a:lvl6pPr marL="3251149" indent="0">
              <a:buNone/>
              <a:defRPr sz="2800"/>
            </a:lvl6pPr>
            <a:lvl7pPr marL="3901379" indent="0">
              <a:buNone/>
              <a:defRPr sz="2800"/>
            </a:lvl7pPr>
            <a:lvl8pPr marL="4551609" indent="0">
              <a:buNone/>
              <a:defRPr sz="2800"/>
            </a:lvl8pPr>
            <a:lvl9pPr marL="5201839" indent="0">
              <a:buNone/>
              <a:defRPr sz="28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209447" y="4985173"/>
            <a:ext cx="10512213" cy="1144693"/>
          </a:xfrm>
        </p:spPr>
        <p:txBody>
          <a:bodyPr anchor="t">
            <a:normAutofit/>
          </a:bodyPr>
          <a:lstStyle>
            <a:lvl1pPr marL="0" indent="0">
              <a:buNone/>
              <a:defRPr sz="2600"/>
            </a:lvl1pPr>
            <a:lvl2pPr marL="650230" indent="0">
              <a:buNone/>
              <a:defRPr sz="1700"/>
            </a:lvl2pPr>
            <a:lvl3pPr marL="1300460" indent="0">
              <a:buNone/>
              <a:defRPr sz="1400"/>
            </a:lvl3pPr>
            <a:lvl4pPr marL="1950690" indent="0">
              <a:buNone/>
              <a:defRPr sz="1300"/>
            </a:lvl4pPr>
            <a:lvl5pPr marL="2600919" indent="0">
              <a:buNone/>
              <a:defRPr sz="1300"/>
            </a:lvl5pPr>
            <a:lvl6pPr marL="3251149" indent="0">
              <a:buNone/>
              <a:defRPr sz="1300"/>
            </a:lvl6pPr>
            <a:lvl7pPr marL="3901379" indent="0">
              <a:buNone/>
              <a:defRPr sz="1300"/>
            </a:lvl7pPr>
            <a:lvl8pPr marL="4551609" indent="0">
              <a:buNone/>
              <a:defRPr sz="1300"/>
            </a:lvl8pPr>
            <a:lvl9pPr marL="5201839" indent="0">
              <a:buNone/>
              <a:defRPr sz="1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CCF5B3-E986-4E09-A7F8-3944322A27F3}" type="datetime1">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BBAB90-7D39-4105-AEBC-E8A73E540667}" type="slidenum">
              <a:rPr lang="en-US"/>
              <a:pPr>
                <a:defRPr/>
              </a:pPr>
              <a:t>‹#›</a:t>
            </a:fld>
            <a:endParaRPr lang="en-US" dirty="0"/>
          </a:p>
        </p:txBody>
      </p:sp>
    </p:spTree>
    <p:extLst>
      <p:ext uri="{BB962C8B-B14F-4D97-AF65-F5344CB8AC3E}">
        <p14:creationId xmlns:p14="http://schemas.microsoft.com/office/powerpoint/2010/main" val="109854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84263" y="6502400"/>
            <a:ext cx="9644062"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0046" tIns="65023" rIns="130046" bIns="65023"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084263" y="974725"/>
            <a:ext cx="10728325" cy="552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0046" tIns="65023" rIns="130046" bIns="65023"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886825" y="8829675"/>
            <a:ext cx="3033713" cy="519113"/>
          </a:xfrm>
          <a:prstGeom prst="rect">
            <a:avLst/>
          </a:prstGeom>
        </p:spPr>
        <p:txBody>
          <a:bodyPr vert="horz" lIns="130046" tIns="65023" rIns="130046" bIns="65023" rtlCol="0" anchor="ctr"/>
          <a:lstStyle>
            <a:lvl1pPr algn="r">
              <a:defRPr sz="1700" b="1">
                <a:solidFill>
                  <a:schemeClr val="tx2">
                    <a:lumMod val="90000"/>
                    <a:lumOff val="10000"/>
                  </a:schemeClr>
                </a:solidFill>
                <a:latin typeface="+mn-lt"/>
              </a:defRPr>
            </a:lvl1pPr>
          </a:lstStyle>
          <a:p>
            <a:pPr>
              <a:defRPr/>
            </a:pPr>
            <a:fld id="{8B372FA4-B8F9-4FE0-9763-9573CADCB00A}" type="datetime1">
              <a:rPr lang="en-US"/>
              <a:pPr>
                <a:defRPr/>
              </a:pPr>
              <a:t>12/6/2013</a:t>
            </a:fld>
            <a:endParaRPr lang="en-US"/>
          </a:p>
        </p:txBody>
      </p:sp>
      <p:sp>
        <p:nvSpPr>
          <p:cNvPr id="5" name="Footer Placeholder 4"/>
          <p:cNvSpPr>
            <a:spLocks noGrp="1"/>
          </p:cNvSpPr>
          <p:nvPr>
            <p:ph type="ftr" sz="quarter" idx="3"/>
          </p:nvPr>
        </p:nvSpPr>
        <p:spPr>
          <a:xfrm>
            <a:off x="1084263" y="8829675"/>
            <a:ext cx="6931025" cy="519113"/>
          </a:xfrm>
          <a:prstGeom prst="rect">
            <a:avLst/>
          </a:prstGeom>
        </p:spPr>
        <p:txBody>
          <a:bodyPr vert="horz" lIns="130046" tIns="65023" rIns="130046" bIns="65023" rtlCol="0" anchor="ctr"/>
          <a:lstStyle>
            <a:lvl1pPr algn="l">
              <a:defRPr sz="1700" b="1">
                <a:solidFill>
                  <a:schemeClr val="tx2">
                    <a:lumMod val="90000"/>
                    <a:lumOff val="10000"/>
                  </a:schemeClr>
                </a:solidFill>
              </a:defRPr>
            </a:lvl1pPr>
          </a:lstStyle>
          <a:p>
            <a:pPr>
              <a:defRPr/>
            </a:pPr>
            <a:endParaRPr lang="en-US"/>
          </a:p>
        </p:txBody>
      </p:sp>
      <p:sp>
        <p:nvSpPr>
          <p:cNvPr id="6" name="Slide Number Placeholder 5"/>
          <p:cNvSpPr>
            <a:spLocks noGrp="1"/>
          </p:cNvSpPr>
          <p:nvPr>
            <p:ph type="sldNum" sz="quarter" idx="4"/>
          </p:nvPr>
        </p:nvSpPr>
        <p:spPr>
          <a:xfrm>
            <a:off x="10837863" y="8088313"/>
            <a:ext cx="1082675" cy="520700"/>
          </a:xfrm>
          <a:prstGeom prst="rect">
            <a:avLst/>
          </a:prstGeom>
        </p:spPr>
        <p:txBody>
          <a:bodyPr vert="horz" lIns="130046" tIns="65023" rIns="130046" bIns="65023" rtlCol="0" anchor="ctr"/>
          <a:lstStyle>
            <a:lvl1pPr algn="r">
              <a:defRPr sz="3400">
                <a:solidFill>
                  <a:schemeClr val="tx1">
                    <a:lumMod val="85000"/>
                    <a:lumOff val="15000"/>
                  </a:schemeClr>
                </a:solidFill>
                <a:latin typeface="+mj-lt"/>
              </a:defRPr>
            </a:lvl1pPr>
          </a:lstStyle>
          <a:p>
            <a:pPr>
              <a:defRPr/>
            </a:pPr>
            <a:fld id="{3A64570F-4C91-44BB-A5FF-63A86E663720}" type="slidenum">
              <a:rPr lang="en-US"/>
              <a:pPr>
                <a:defRPr/>
              </a:pPr>
              <a:t>‹#›</a:t>
            </a:fld>
            <a:endParaRPr lang="en-US" dirty="0"/>
          </a:p>
        </p:txBody>
      </p:sp>
      <p:sp>
        <p:nvSpPr>
          <p:cNvPr id="8" name="Rectangle 7"/>
          <p:cNvSpPr/>
          <p:nvPr/>
        </p:nvSpPr>
        <p:spPr>
          <a:xfrm>
            <a:off x="1104900" y="0"/>
            <a:ext cx="10729913" cy="5413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
        <p:nvSpPr>
          <p:cNvPr id="9" name="Rectangle 8"/>
          <p:cNvSpPr/>
          <p:nvPr/>
        </p:nvSpPr>
        <p:spPr>
          <a:xfrm>
            <a:off x="1104900" y="8778875"/>
            <a:ext cx="10729913" cy="38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884" r:id="rId1"/>
    <p:sldLayoutId id="2147483877" r:id="rId2"/>
    <p:sldLayoutId id="2147483885" r:id="rId3"/>
    <p:sldLayoutId id="2147483878" r:id="rId4"/>
    <p:sldLayoutId id="2147483886" r:id="rId5"/>
    <p:sldLayoutId id="2147483879" r:id="rId6"/>
    <p:sldLayoutId id="2147483880" r:id="rId7"/>
    <p:sldLayoutId id="2147483887" r:id="rId8"/>
    <p:sldLayoutId id="2147483881" r:id="rId9"/>
    <p:sldLayoutId id="2147483882" r:id="rId10"/>
    <p:sldLayoutId id="2147483883" r:id="rId11"/>
  </p:sldLayoutIdLst>
  <p:txStyles>
    <p:titleStyle>
      <a:lvl1pPr algn="l" defTabSz="1300163" rtl="0" eaLnBrk="0" fontAlgn="base" hangingPunct="0">
        <a:spcBef>
          <a:spcPct val="0"/>
        </a:spcBef>
        <a:spcAft>
          <a:spcPct val="0"/>
        </a:spcAft>
        <a:defRPr sz="7700" kern="1200">
          <a:solidFill>
            <a:srgbClr val="262626"/>
          </a:solidFill>
          <a:latin typeface="+mj-lt"/>
          <a:ea typeface="+mj-ea"/>
          <a:cs typeface="+mj-cs"/>
        </a:defRPr>
      </a:lvl1pPr>
      <a:lvl2pPr algn="l" defTabSz="1300163" rtl="0" eaLnBrk="0" fontAlgn="base" hangingPunct="0">
        <a:spcBef>
          <a:spcPct val="0"/>
        </a:spcBef>
        <a:spcAft>
          <a:spcPct val="0"/>
        </a:spcAft>
        <a:defRPr sz="7700">
          <a:solidFill>
            <a:srgbClr val="262626"/>
          </a:solidFill>
          <a:latin typeface="Impact" pitchFamily="34" charset="0"/>
        </a:defRPr>
      </a:lvl2pPr>
      <a:lvl3pPr algn="l" defTabSz="1300163" rtl="0" eaLnBrk="0" fontAlgn="base" hangingPunct="0">
        <a:spcBef>
          <a:spcPct val="0"/>
        </a:spcBef>
        <a:spcAft>
          <a:spcPct val="0"/>
        </a:spcAft>
        <a:defRPr sz="7700">
          <a:solidFill>
            <a:srgbClr val="262626"/>
          </a:solidFill>
          <a:latin typeface="Impact" pitchFamily="34" charset="0"/>
        </a:defRPr>
      </a:lvl3pPr>
      <a:lvl4pPr algn="l" defTabSz="1300163" rtl="0" eaLnBrk="0" fontAlgn="base" hangingPunct="0">
        <a:spcBef>
          <a:spcPct val="0"/>
        </a:spcBef>
        <a:spcAft>
          <a:spcPct val="0"/>
        </a:spcAft>
        <a:defRPr sz="7700">
          <a:solidFill>
            <a:srgbClr val="262626"/>
          </a:solidFill>
          <a:latin typeface="Impact" pitchFamily="34" charset="0"/>
        </a:defRPr>
      </a:lvl4pPr>
      <a:lvl5pPr algn="l" defTabSz="1300163" rtl="0" eaLnBrk="0" fontAlgn="base" hangingPunct="0">
        <a:spcBef>
          <a:spcPct val="0"/>
        </a:spcBef>
        <a:spcAft>
          <a:spcPct val="0"/>
        </a:spcAft>
        <a:defRPr sz="77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88938" indent="-388938" algn="l" defTabSz="1300163" rtl="0" eaLnBrk="0" fontAlgn="base" hangingPunct="0">
        <a:spcBef>
          <a:spcPct val="20000"/>
        </a:spcBef>
        <a:spcAft>
          <a:spcPct val="0"/>
        </a:spcAft>
        <a:buClr>
          <a:schemeClr val="accent1"/>
        </a:buClr>
        <a:buFont typeface="Arial" charset="0"/>
        <a:buChar char="•"/>
        <a:defRPr sz="3400" kern="1200">
          <a:solidFill>
            <a:schemeClr val="tx2"/>
          </a:solidFill>
          <a:latin typeface="+mn-lt"/>
          <a:ea typeface="+mn-ea"/>
          <a:cs typeface="+mn-cs"/>
        </a:defRPr>
      </a:lvl1pPr>
      <a:lvl2pPr marL="844550" indent="-388938" algn="l" defTabSz="1300163" rtl="0" eaLnBrk="0" fontAlgn="base" hangingPunct="0">
        <a:spcBef>
          <a:spcPct val="20000"/>
        </a:spcBef>
        <a:spcAft>
          <a:spcPct val="0"/>
        </a:spcAft>
        <a:buClr>
          <a:schemeClr val="accent1"/>
        </a:buClr>
        <a:buFont typeface="Arial" charset="0"/>
        <a:buChar char="•"/>
        <a:defRPr sz="3100" kern="1200">
          <a:solidFill>
            <a:schemeClr val="tx2"/>
          </a:solidFill>
          <a:latin typeface="+mn-lt"/>
          <a:ea typeface="+mn-ea"/>
          <a:cs typeface="+mn-cs"/>
        </a:defRPr>
      </a:lvl2pPr>
      <a:lvl3pPr marL="1235075" indent="-323850" algn="l" defTabSz="1300163" rtl="0" eaLnBrk="0" fontAlgn="base" hangingPunct="0">
        <a:spcBef>
          <a:spcPct val="20000"/>
        </a:spcBef>
        <a:spcAft>
          <a:spcPct val="0"/>
        </a:spcAft>
        <a:buClr>
          <a:schemeClr val="accent1"/>
        </a:buClr>
        <a:buFont typeface="Arial" charset="0"/>
        <a:buChar char="•"/>
        <a:defRPr sz="2800" kern="1200">
          <a:solidFill>
            <a:schemeClr val="tx2"/>
          </a:solidFill>
          <a:latin typeface="+mn-lt"/>
          <a:ea typeface="+mn-ea"/>
          <a:cs typeface="+mn-cs"/>
        </a:defRPr>
      </a:lvl3pPr>
      <a:lvl4pPr marL="1624013" indent="-323850" algn="l" defTabSz="1300163" rtl="0" eaLnBrk="0" fontAlgn="base" hangingPunct="0">
        <a:spcBef>
          <a:spcPct val="20000"/>
        </a:spcBef>
        <a:spcAft>
          <a:spcPct val="0"/>
        </a:spcAft>
        <a:buClr>
          <a:schemeClr val="accent1"/>
        </a:buClr>
        <a:buFont typeface="Arial" charset="0"/>
        <a:buChar char="•"/>
        <a:defRPr sz="2600" kern="1200">
          <a:solidFill>
            <a:schemeClr val="tx2"/>
          </a:solidFill>
          <a:latin typeface="+mn-lt"/>
          <a:ea typeface="+mn-ea"/>
          <a:cs typeface="+mn-cs"/>
        </a:defRPr>
      </a:lvl4pPr>
      <a:lvl5pPr marL="1949450" indent="-323850" algn="l" defTabSz="1300163" rtl="0" eaLnBrk="0" fontAlgn="base" hangingPunct="0">
        <a:spcBef>
          <a:spcPct val="20000"/>
        </a:spcBef>
        <a:spcAft>
          <a:spcPct val="0"/>
        </a:spcAft>
        <a:buClr>
          <a:schemeClr val="accent1"/>
        </a:buClr>
        <a:buFont typeface="Arial" charset="0"/>
        <a:buChar char="•"/>
        <a:defRPr sz="2600" kern="1200">
          <a:solidFill>
            <a:schemeClr val="tx2"/>
          </a:solidFill>
          <a:latin typeface="+mn-lt"/>
          <a:ea typeface="+mn-ea"/>
          <a:cs typeface="+mn-cs"/>
        </a:defRPr>
      </a:lvl5pPr>
      <a:lvl6pPr marL="2340827" indent="-325115" algn="l" defTabSz="1300460" rtl="0" eaLnBrk="1" latinLnBrk="0" hangingPunct="1">
        <a:spcBef>
          <a:spcPct val="20000"/>
        </a:spcBef>
        <a:buClr>
          <a:schemeClr val="accent1"/>
        </a:buClr>
        <a:buFont typeface="Arial" pitchFamily="34" charset="0"/>
        <a:buChar char="•"/>
        <a:defRPr sz="2300" kern="1200">
          <a:solidFill>
            <a:schemeClr val="tx2"/>
          </a:solidFill>
          <a:latin typeface="+mn-lt"/>
          <a:ea typeface="+mn-ea"/>
          <a:cs typeface="+mn-cs"/>
        </a:defRPr>
      </a:lvl6pPr>
      <a:lvl7pPr marL="2704956" indent="-325115" algn="l" defTabSz="1300460" rtl="0" eaLnBrk="1" latinLnBrk="0" hangingPunct="1">
        <a:spcBef>
          <a:spcPct val="20000"/>
        </a:spcBef>
        <a:buClr>
          <a:schemeClr val="accent1"/>
        </a:buClr>
        <a:buFont typeface="Arial" pitchFamily="34" charset="0"/>
        <a:buChar char="•"/>
        <a:defRPr sz="2300" kern="1200">
          <a:solidFill>
            <a:schemeClr val="tx2"/>
          </a:solidFill>
          <a:latin typeface="+mn-lt"/>
          <a:ea typeface="+mn-ea"/>
          <a:cs typeface="+mn-cs"/>
        </a:defRPr>
      </a:lvl7pPr>
      <a:lvl8pPr marL="3121103" indent="-325115" algn="l" defTabSz="1300460" rtl="0" eaLnBrk="1" latinLnBrk="0" hangingPunct="1">
        <a:spcBef>
          <a:spcPct val="20000"/>
        </a:spcBef>
        <a:buClr>
          <a:schemeClr val="accent1"/>
        </a:buClr>
        <a:buFont typeface="Arial" pitchFamily="34" charset="0"/>
        <a:buChar char="•"/>
        <a:defRPr sz="2300" kern="1200">
          <a:solidFill>
            <a:schemeClr val="tx2"/>
          </a:solidFill>
          <a:latin typeface="+mn-lt"/>
          <a:ea typeface="+mn-ea"/>
          <a:cs typeface="+mn-cs"/>
        </a:defRPr>
      </a:lvl8pPr>
      <a:lvl9pPr marL="3511241" indent="-325115" algn="l" defTabSz="1300460" rtl="0" eaLnBrk="1" latinLnBrk="0" hangingPunct="1">
        <a:spcBef>
          <a:spcPct val="20000"/>
        </a:spcBef>
        <a:buClr>
          <a:schemeClr val="accent1"/>
        </a:buClr>
        <a:buFont typeface="Arial" pitchFamily="34" charset="0"/>
        <a:buChar char="•"/>
        <a:defRPr sz="2300" kern="1200">
          <a:solidFill>
            <a:schemeClr val="tx2"/>
          </a:solidFill>
          <a:latin typeface="+mn-lt"/>
          <a:ea typeface="+mn-ea"/>
          <a:cs typeface="+mn-cs"/>
        </a:defRPr>
      </a:lvl9pPr>
    </p:bodyStyle>
    <p:otherStyle>
      <a:defPPr>
        <a:defRPr lang="en-US"/>
      </a:defPPr>
      <a:lvl1pPr marL="0" algn="l" defTabSz="1300460" rtl="0" eaLnBrk="1" latinLnBrk="0" hangingPunct="1">
        <a:defRPr sz="2600" kern="1200">
          <a:solidFill>
            <a:schemeClr val="tx1"/>
          </a:solidFill>
          <a:latin typeface="+mn-lt"/>
          <a:ea typeface="+mn-ea"/>
          <a:cs typeface="+mn-cs"/>
        </a:defRPr>
      </a:lvl1pPr>
      <a:lvl2pPr marL="650230" algn="l" defTabSz="1300460" rtl="0" eaLnBrk="1" latinLnBrk="0" hangingPunct="1">
        <a:defRPr sz="2600" kern="1200">
          <a:solidFill>
            <a:schemeClr val="tx1"/>
          </a:solidFill>
          <a:latin typeface="+mn-lt"/>
          <a:ea typeface="+mn-ea"/>
          <a:cs typeface="+mn-cs"/>
        </a:defRPr>
      </a:lvl2pPr>
      <a:lvl3pPr marL="1300460" algn="l" defTabSz="1300460" rtl="0" eaLnBrk="1" latinLnBrk="0" hangingPunct="1">
        <a:defRPr sz="2600" kern="1200">
          <a:solidFill>
            <a:schemeClr val="tx1"/>
          </a:solidFill>
          <a:latin typeface="+mn-lt"/>
          <a:ea typeface="+mn-ea"/>
          <a:cs typeface="+mn-cs"/>
        </a:defRPr>
      </a:lvl3pPr>
      <a:lvl4pPr marL="1950690" algn="l" defTabSz="1300460" rtl="0" eaLnBrk="1" latinLnBrk="0" hangingPunct="1">
        <a:defRPr sz="2600" kern="1200">
          <a:solidFill>
            <a:schemeClr val="tx1"/>
          </a:solidFill>
          <a:latin typeface="+mn-lt"/>
          <a:ea typeface="+mn-ea"/>
          <a:cs typeface="+mn-cs"/>
        </a:defRPr>
      </a:lvl4pPr>
      <a:lvl5pPr marL="2600919" algn="l" defTabSz="1300460" rtl="0" eaLnBrk="1" latinLnBrk="0" hangingPunct="1">
        <a:defRPr sz="2600" kern="1200">
          <a:solidFill>
            <a:schemeClr val="tx1"/>
          </a:solidFill>
          <a:latin typeface="+mn-lt"/>
          <a:ea typeface="+mn-ea"/>
          <a:cs typeface="+mn-cs"/>
        </a:defRPr>
      </a:lvl5pPr>
      <a:lvl6pPr marL="3251149" algn="l" defTabSz="1300460" rtl="0" eaLnBrk="1" latinLnBrk="0" hangingPunct="1">
        <a:defRPr sz="2600" kern="1200">
          <a:solidFill>
            <a:schemeClr val="tx1"/>
          </a:solidFill>
          <a:latin typeface="+mn-lt"/>
          <a:ea typeface="+mn-ea"/>
          <a:cs typeface="+mn-cs"/>
        </a:defRPr>
      </a:lvl6pPr>
      <a:lvl7pPr marL="3901379" algn="l" defTabSz="1300460" rtl="0" eaLnBrk="1" latinLnBrk="0" hangingPunct="1">
        <a:defRPr sz="2600" kern="1200">
          <a:solidFill>
            <a:schemeClr val="tx1"/>
          </a:solidFill>
          <a:latin typeface="+mn-lt"/>
          <a:ea typeface="+mn-ea"/>
          <a:cs typeface="+mn-cs"/>
        </a:defRPr>
      </a:lvl7pPr>
      <a:lvl8pPr marL="4551609" algn="l" defTabSz="1300460" rtl="0" eaLnBrk="1" latinLnBrk="0" hangingPunct="1">
        <a:defRPr sz="2600" kern="1200">
          <a:solidFill>
            <a:schemeClr val="tx1"/>
          </a:solidFill>
          <a:latin typeface="+mn-lt"/>
          <a:ea typeface="+mn-ea"/>
          <a:cs typeface="+mn-cs"/>
        </a:defRPr>
      </a:lvl8pPr>
      <a:lvl9pPr marL="5201839" algn="l" defTabSz="130046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www.flycheapo.com/" TargetMode="External"/><Relationship Id="rId3" Type="http://schemas.openxmlformats.org/officeDocument/2006/relationships/hyperlink" Target="http://www.sta.com" TargetMode="External"/><Relationship Id="rId7" Type="http://schemas.openxmlformats.org/officeDocument/2006/relationships/hyperlink" Target="http://www.vayama.com/" TargetMode="External"/><Relationship Id="rId2" Type="http://schemas.openxmlformats.org/officeDocument/2006/relationships/hyperlink" Target="http://www.studentuniverse.com/" TargetMode="External"/><Relationship Id="rId1" Type="http://schemas.openxmlformats.org/officeDocument/2006/relationships/slideLayout" Target="../slideLayouts/slideLayout2.xml"/><Relationship Id="rId6" Type="http://schemas.openxmlformats.org/officeDocument/2006/relationships/hyperlink" Target="http://www.sidestep.com/" TargetMode="External"/><Relationship Id="rId5" Type="http://schemas.openxmlformats.org/officeDocument/2006/relationships/hyperlink" Target="http://www.kayak.com/" TargetMode="External"/><Relationship Id="rId10" Type="http://schemas.openxmlformats.org/officeDocument/2006/relationships/image" Target="../media/image12.jpeg"/><Relationship Id="rId4" Type="http://schemas.openxmlformats.org/officeDocument/2006/relationships/hyperlink" Target="http://www.mobisimo.com/" TargetMode="External"/><Relationship Id="rId9" Type="http://schemas.openxmlformats.org/officeDocument/2006/relationships/hyperlink" Target="http://www.cheapoair.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hthstudents.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studyabd@unm.edu"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www.cdc.gov/" TargetMode="External"/><Relationship Id="rId5" Type="http://schemas.openxmlformats.org/officeDocument/2006/relationships/hyperlink" Target="http://travel.state.gov/" TargetMode="External"/><Relationship Id="rId4" Type="http://schemas.openxmlformats.org/officeDocument/2006/relationships/hyperlink" Target="http://www.travel.state.gov/"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step.state.gov/ste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alexz@unm.edu" TargetMode="External"/><Relationship Id="rId7" Type="http://schemas.openxmlformats.org/officeDocument/2006/relationships/image" Target="../media/image9.jpeg"/><Relationship Id="rId2" Type="http://schemas.openxmlformats.org/officeDocument/2006/relationships/hyperlink" Target="mailto:carpenk@unm.edu" TargetMode="External"/><Relationship Id="rId1" Type="http://schemas.openxmlformats.org/officeDocument/2006/relationships/slideLayout" Target="../slideLayouts/slideLayout2.xml"/><Relationship Id="rId6" Type="http://schemas.openxmlformats.org/officeDocument/2006/relationships/hyperlink" Target="mailto:studyabd@unm.edu" TargetMode="External"/><Relationship Id="rId5" Type="http://schemas.openxmlformats.org/officeDocument/2006/relationships/hyperlink" Target="mailto:chknob@unm.edu" TargetMode="External"/><Relationship Id="rId4" Type="http://schemas.openxmlformats.org/officeDocument/2006/relationships/hyperlink" Target="mailto:amares2@unm.edu"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84700"/>
            <a:ext cx="124333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147" name="Rectangle 3"/>
          <p:cNvSpPr>
            <a:spLocks noGrp="1" noChangeArrowheads="1"/>
          </p:cNvSpPr>
          <p:nvPr>
            <p:ph idx="1"/>
          </p:nvPr>
        </p:nvSpPr>
        <p:spPr>
          <a:xfrm>
            <a:off x="852488" y="6553200"/>
            <a:ext cx="10728325" cy="2159000"/>
          </a:xfrm>
        </p:spPr>
        <p:txBody>
          <a:bodyPr/>
          <a:lstStyle/>
          <a:p>
            <a:pPr marL="0" indent="0" algn="ctr" eaLnBrk="1" hangingPunct="1">
              <a:buFont typeface="Arial" charset="0"/>
              <a:buNone/>
            </a:pPr>
            <a:r>
              <a:rPr lang="en-US" b="1" dirty="0" smtClean="0">
                <a:solidFill>
                  <a:schemeClr val="accent1"/>
                </a:solidFill>
              </a:rPr>
              <a:t>“When we enlarge our view of the world, we deepen our understanding of our own lives.”</a:t>
            </a:r>
          </a:p>
          <a:p>
            <a:pPr marL="0" indent="0" eaLnBrk="1" hangingPunct="1">
              <a:buFont typeface="Arial" charset="0"/>
              <a:buNone/>
            </a:pPr>
            <a:r>
              <a:rPr lang="en-US" b="1" dirty="0" smtClean="0">
                <a:solidFill>
                  <a:schemeClr val="tx1"/>
                </a:solidFill>
              </a:rPr>
              <a:t>Yo-Yo Ma, Artistic Director, The Silk Road Project, Inc.</a:t>
            </a:r>
          </a:p>
        </p:txBody>
      </p:sp>
      <p:pic>
        <p:nvPicPr>
          <p:cNvPr id="8200"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20614173" flipH="1">
            <a:off x="-32768" y="2451311"/>
            <a:ext cx="2599180" cy="2295264"/>
          </a:xfrm>
          <a:prstGeom prst="ellipse">
            <a:avLst/>
          </a:prstGeom>
          <a:ln>
            <a:noFill/>
          </a:ln>
          <a:effectLst>
            <a:softEdge rad="112500"/>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5" name="Rectangle 2"/>
          <p:cNvSpPr>
            <a:spLocks noGrp="1" noChangeArrowheads="1"/>
          </p:cNvSpPr>
          <p:nvPr>
            <p:ph type="title"/>
          </p:nvPr>
        </p:nvSpPr>
        <p:spPr>
          <a:xfrm>
            <a:off x="1501775" y="2449513"/>
            <a:ext cx="10931525" cy="2274887"/>
          </a:xfrm>
        </p:spPr>
        <p:txBody>
          <a:bodyPr rtlCol="0">
            <a:normAutofit fontScale="90000"/>
          </a:bodyPr>
          <a:lstStyle/>
          <a:p>
            <a:pPr defTabSz="1300460" eaLnBrk="1" fontAlgn="auto" hangingPunct="1">
              <a:spcAft>
                <a:spcPts val="0"/>
              </a:spcAft>
              <a:defRPr/>
            </a:pPr>
            <a:r>
              <a:rPr lang="en-US" dirty="0" smtClean="0">
                <a:solidFill>
                  <a:schemeClr val="tx1"/>
                </a:solidFill>
                <a:effectLst>
                  <a:outerShdw blurRad="38100" dist="38100" dir="2700000" algn="tl">
                    <a:srgbClr val="000000">
                      <a:alpha val="43137"/>
                    </a:srgbClr>
                  </a:outerShdw>
                </a:effectLst>
              </a:rPr>
              <a:t>UNM Study Abroad Programs</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p:cNvSpPr>
          <p:nvPr/>
        </p:nvSpPr>
        <p:spPr bwMode="auto">
          <a:xfrm>
            <a:off x="552450" y="690563"/>
            <a:ext cx="86106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7" bIns="0">
            <a:spAutoFit/>
          </a:bodyPr>
          <a:lstStyle/>
          <a:p>
            <a:pPr marL="38100"/>
            <a:r>
              <a:rPr lang="en-US" sz="5300" b="1">
                <a:solidFill>
                  <a:schemeClr val="tx1"/>
                </a:solidFill>
              </a:rPr>
              <a:t>Getting There by Air:</a:t>
            </a:r>
          </a:p>
        </p:txBody>
      </p:sp>
      <p:sp>
        <p:nvSpPr>
          <p:cNvPr id="13315" name="Rectangle 2"/>
          <p:cNvSpPr>
            <a:spLocks/>
          </p:cNvSpPr>
          <p:nvPr/>
        </p:nvSpPr>
        <p:spPr bwMode="auto">
          <a:xfrm>
            <a:off x="546100" y="1676400"/>
            <a:ext cx="7061200" cy="471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r>
              <a:rPr lang="en-US" sz="2000" b="1" dirty="0">
                <a:solidFill>
                  <a:schemeClr val="tx1"/>
                </a:solidFill>
              </a:rPr>
              <a:t>UNM study abroad participants recommend the following sites for </a:t>
            </a:r>
            <a:r>
              <a:rPr lang="en-US" sz="2000" b="1" u="sng" dirty="0">
                <a:solidFill>
                  <a:schemeClr val="tx1"/>
                </a:solidFill>
              </a:rPr>
              <a:t>discounted</a:t>
            </a:r>
            <a:r>
              <a:rPr lang="en-US" sz="2000" b="1" dirty="0">
                <a:solidFill>
                  <a:schemeClr val="tx1"/>
                </a:solidFill>
              </a:rPr>
              <a:t> airfares:</a:t>
            </a:r>
          </a:p>
          <a:p>
            <a:pPr algn="ctr"/>
            <a:endParaRPr lang="en-US" sz="2600" b="1" dirty="0">
              <a:solidFill>
                <a:schemeClr val="tx1"/>
              </a:solidFill>
            </a:endParaRPr>
          </a:p>
          <a:p>
            <a:r>
              <a:rPr lang="en-US" sz="2400" dirty="0">
                <a:solidFill>
                  <a:schemeClr val="tx1"/>
                </a:solidFill>
              </a:rPr>
              <a:t>- </a:t>
            </a:r>
            <a:r>
              <a:rPr lang="en-US" sz="2400" u="sng" dirty="0">
                <a:solidFill>
                  <a:schemeClr val="tx1"/>
                </a:solidFill>
                <a:hlinkClick r:id="rId2"/>
              </a:rPr>
              <a:t>www.studentuniverse.com</a:t>
            </a:r>
            <a:endParaRPr lang="en-US" sz="2400" dirty="0">
              <a:solidFill>
                <a:schemeClr val="tx1"/>
              </a:solidFill>
            </a:endParaRPr>
          </a:p>
          <a:p>
            <a:r>
              <a:rPr lang="en-US" sz="2400" dirty="0">
                <a:solidFill>
                  <a:schemeClr val="tx1"/>
                </a:solidFill>
              </a:rPr>
              <a:t>- </a:t>
            </a:r>
            <a:r>
              <a:rPr lang="en-US" sz="2400" u="sng" dirty="0">
                <a:solidFill>
                  <a:schemeClr val="tx1"/>
                </a:solidFill>
                <a:hlinkClick r:id="rId3"/>
              </a:rPr>
              <a:t>www.sta.com</a:t>
            </a:r>
            <a:r>
              <a:rPr lang="en-US" sz="2400" u="sng" dirty="0">
                <a:solidFill>
                  <a:schemeClr val="tx1"/>
                </a:solidFill>
              </a:rPr>
              <a:t> </a:t>
            </a:r>
            <a:r>
              <a:rPr lang="en-US" sz="2400" dirty="0">
                <a:solidFill>
                  <a:schemeClr val="tx1"/>
                </a:solidFill>
              </a:rPr>
              <a:t> </a:t>
            </a:r>
          </a:p>
          <a:p>
            <a:r>
              <a:rPr lang="en-US" sz="2400" dirty="0">
                <a:solidFill>
                  <a:schemeClr val="tx1"/>
                </a:solidFill>
              </a:rPr>
              <a:t>- </a:t>
            </a:r>
            <a:r>
              <a:rPr lang="en-US" sz="2400" u="sng" dirty="0">
                <a:solidFill>
                  <a:schemeClr val="tx1"/>
                </a:solidFill>
                <a:hlinkClick r:id="rId4"/>
              </a:rPr>
              <a:t>www.mobisimo.com</a:t>
            </a:r>
            <a:r>
              <a:rPr lang="en-US" sz="2400" u="sng" dirty="0">
                <a:solidFill>
                  <a:schemeClr val="tx1"/>
                </a:solidFill>
              </a:rPr>
              <a:t> </a:t>
            </a:r>
            <a:endParaRPr lang="en-US" sz="2400" dirty="0">
              <a:solidFill>
                <a:schemeClr val="tx1"/>
              </a:solidFill>
            </a:endParaRPr>
          </a:p>
          <a:p>
            <a:r>
              <a:rPr lang="en-US" sz="2400" dirty="0">
                <a:solidFill>
                  <a:schemeClr val="tx1"/>
                </a:solidFill>
              </a:rPr>
              <a:t>- </a:t>
            </a:r>
            <a:r>
              <a:rPr lang="en-US" sz="2400" u="sng" dirty="0" smtClean="0">
                <a:solidFill>
                  <a:schemeClr val="tx1"/>
                </a:solidFill>
                <a:hlinkClick r:id="rId5"/>
              </a:rPr>
              <a:t>www.kayak.com</a:t>
            </a:r>
            <a:r>
              <a:rPr lang="en-US" sz="2400" dirty="0">
                <a:solidFill>
                  <a:schemeClr val="tx1"/>
                </a:solidFill>
              </a:rPr>
              <a:t>	</a:t>
            </a:r>
          </a:p>
          <a:p>
            <a:r>
              <a:rPr lang="en-US" sz="2400" dirty="0">
                <a:solidFill>
                  <a:schemeClr val="tx1"/>
                </a:solidFill>
              </a:rPr>
              <a:t>- </a:t>
            </a:r>
            <a:r>
              <a:rPr lang="en-US" sz="2400" u="sng" dirty="0">
                <a:solidFill>
                  <a:schemeClr val="tx1"/>
                </a:solidFill>
                <a:hlinkClick r:id="rId6"/>
              </a:rPr>
              <a:t>www.sidestep.com</a:t>
            </a:r>
            <a:r>
              <a:rPr lang="en-US" sz="2400" u="sng" dirty="0">
                <a:solidFill>
                  <a:schemeClr val="tx1"/>
                </a:solidFill>
              </a:rPr>
              <a:t> </a:t>
            </a:r>
            <a:r>
              <a:rPr lang="en-US" sz="2400" dirty="0">
                <a:solidFill>
                  <a:schemeClr val="tx1"/>
                </a:solidFill>
              </a:rPr>
              <a:t> </a:t>
            </a:r>
          </a:p>
          <a:p>
            <a:r>
              <a:rPr lang="en-US" sz="2400" dirty="0">
                <a:solidFill>
                  <a:schemeClr val="tx1"/>
                </a:solidFill>
              </a:rPr>
              <a:t>- </a:t>
            </a:r>
            <a:r>
              <a:rPr lang="en-US" sz="2400" u="sng" dirty="0">
                <a:solidFill>
                  <a:schemeClr val="tx1"/>
                </a:solidFill>
                <a:hlinkClick r:id="rId7"/>
              </a:rPr>
              <a:t>www.vayama.com</a:t>
            </a:r>
            <a:endParaRPr lang="en-US" sz="2400" dirty="0">
              <a:solidFill>
                <a:schemeClr val="tx1"/>
              </a:solidFill>
            </a:endParaRPr>
          </a:p>
          <a:p>
            <a:r>
              <a:rPr lang="en-US" sz="2400" dirty="0">
                <a:solidFill>
                  <a:schemeClr val="tx1"/>
                </a:solidFill>
              </a:rPr>
              <a:t>- </a:t>
            </a:r>
            <a:r>
              <a:rPr lang="en-US" sz="2400" u="sng" dirty="0">
                <a:solidFill>
                  <a:schemeClr val="tx1"/>
                </a:solidFill>
                <a:hlinkClick r:id="rId8"/>
              </a:rPr>
              <a:t>www.flycheapo.com</a:t>
            </a:r>
            <a:r>
              <a:rPr lang="en-US" sz="2400" u="sng" dirty="0">
                <a:solidFill>
                  <a:schemeClr val="tx1"/>
                </a:solidFill>
              </a:rPr>
              <a:t> </a:t>
            </a:r>
            <a:r>
              <a:rPr lang="en-US" sz="2400" dirty="0">
                <a:solidFill>
                  <a:schemeClr val="tx1"/>
                </a:solidFill>
              </a:rPr>
              <a:t> </a:t>
            </a:r>
          </a:p>
          <a:p>
            <a:r>
              <a:rPr lang="en-US" sz="2400" dirty="0">
                <a:solidFill>
                  <a:schemeClr val="tx1"/>
                </a:solidFill>
              </a:rPr>
              <a:t>- </a:t>
            </a:r>
            <a:r>
              <a:rPr lang="en-US" sz="2400" u="sng" dirty="0">
                <a:solidFill>
                  <a:schemeClr val="tx1"/>
                </a:solidFill>
                <a:hlinkClick r:id="rId9"/>
              </a:rPr>
              <a:t>www.cheapoair.com</a:t>
            </a:r>
            <a:r>
              <a:rPr lang="en-US" sz="2400" u="sng" dirty="0">
                <a:solidFill>
                  <a:schemeClr val="tx1"/>
                </a:solidFill>
                <a:hlinkClick r:id="rId6"/>
              </a:rPr>
              <a:t> </a:t>
            </a:r>
            <a:r>
              <a:rPr lang="en-US" sz="2400" dirty="0">
                <a:solidFill>
                  <a:schemeClr val="tx1"/>
                </a:solidFill>
                <a:hlinkClick r:id="rId6"/>
              </a:rPr>
              <a:t> </a:t>
            </a:r>
          </a:p>
          <a:p>
            <a:r>
              <a:rPr lang="en-US" sz="2400" dirty="0">
                <a:solidFill>
                  <a:schemeClr val="tx1"/>
                </a:solidFill>
                <a:hlinkClick r:id="rId6"/>
              </a:rPr>
              <a:t> </a:t>
            </a:r>
            <a:endParaRPr lang="en-US" sz="2400" dirty="0">
              <a:solidFill>
                <a:schemeClr val="tx1"/>
              </a:solidFill>
            </a:endParaRPr>
          </a:p>
          <a:p>
            <a:pPr algn="ctr"/>
            <a:endParaRPr lang="en-US" sz="2800" i="1" dirty="0">
              <a:solidFill>
                <a:schemeClr val="tx1"/>
              </a:solidFill>
            </a:endParaRPr>
          </a:p>
        </p:txBody>
      </p:sp>
      <p:pic>
        <p:nvPicPr>
          <p:cNvPr id="15369" name="Picture 9" descr="http://2.bp.blogspot.com/-FA24pmQlzJc/UEZ0WuddeCI/AAAAAAAAGOw/mmypyvDPZhU/s1600/Chicas+kanako-kuno+carro+maletas+Vouiton+-Paris.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07179" y="914400"/>
            <a:ext cx="5397621" cy="762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317" name="Rectangle 1"/>
          <p:cNvSpPr>
            <a:spLocks noChangeArrowheads="1"/>
          </p:cNvSpPr>
          <p:nvPr/>
        </p:nvSpPr>
        <p:spPr bwMode="auto">
          <a:xfrm>
            <a:off x="406400" y="6008688"/>
            <a:ext cx="68961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b="1"/>
              <a:t>Around the World Tickets</a:t>
            </a:r>
          </a:p>
          <a:p>
            <a:pPr algn="just"/>
            <a:r>
              <a:rPr lang="en-US" sz="2400"/>
              <a:t>Most American students are unfamiliar with ATW tickets, but it looking into. Most ATW tickets will grant you a full year to travel to three or more continents and can be quite reasonable in comparison with the price of other tickets.  If you are planning on doing some major traveling, look into it.</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3581400"/>
            <a:ext cx="62261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39" name="Rectangle 5"/>
          <p:cNvSpPr>
            <a:spLocks noGrp="1" noChangeArrowheads="1"/>
          </p:cNvSpPr>
          <p:nvPr>
            <p:ph type="title"/>
          </p:nvPr>
        </p:nvSpPr>
        <p:spPr>
          <a:xfrm>
            <a:off x="254000" y="2514600"/>
            <a:ext cx="6858000" cy="914400"/>
          </a:xfrm>
        </p:spPr>
        <p:txBody>
          <a:bodyPr/>
          <a:lstStyle/>
          <a:p>
            <a:pPr eaLnBrk="1" hangingPunct="1"/>
            <a:r>
              <a:rPr lang="en-US" sz="4800" smtClean="0"/>
              <a:t>Travel Money Saving Tips:</a:t>
            </a:r>
          </a:p>
        </p:txBody>
      </p:sp>
      <p:sp>
        <p:nvSpPr>
          <p:cNvPr id="14340" name="Rectangle 6"/>
          <p:cNvSpPr>
            <a:spLocks noGrp="1" noChangeArrowheads="1"/>
          </p:cNvSpPr>
          <p:nvPr>
            <p:ph idx="1"/>
          </p:nvPr>
        </p:nvSpPr>
        <p:spPr>
          <a:xfrm>
            <a:off x="254000" y="4114800"/>
            <a:ext cx="6375400" cy="4102100"/>
          </a:xfrm>
        </p:spPr>
        <p:txBody>
          <a:bodyPr/>
          <a:lstStyle/>
          <a:p>
            <a:pPr marL="531813" indent="-531813" eaLnBrk="1" hangingPunct="1"/>
            <a:r>
              <a:rPr lang="en-US" sz="3100" smtClean="0"/>
              <a:t>Start early</a:t>
            </a:r>
          </a:p>
          <a:p>
            <a:pPr marL="531813" indent="-531813" eaLnBrk="1" hangingPunct="1"/>
            <a:r>
              <a:rPr lang="en-US" sz="3100" smtClean="0"/>
              <a:t>Contact a travel agent</a:t>
            </a:r>
          </a:p>
          <a:p>
            <a:pPr marL="531813" indent="-531813" eaLnBrk="1" hangingPunct="1"/>
            <a:r>
              <a:rPr lang="en-US" sz="3100" smtClean="0"/>
              <a:t>Be flexible, with travel dates, destinations, etc.  </a:t>
            </a:r>
          </a:p>
          <a:p>
            <a:pPr marL="531813" indent="-531813" eaLnBrk="1" hangingPunct="1"/>
            <a:r>
              <a:rPr lang="en-US" sz="3100" smtClean="0"/>
              <a:t>Use public transportation (it might offer you a better, more affordable option than a taxi)</a:t>
            </a:r>
          </a:p>
          <a:p>
            <a:pPr marL="531813" indent="-531813" eaLnBrk="1" hangingPunct="1">
              <a:buFont typeface="Arial" charset="0"/>
              <a:buNone/>
            </a:pPr>
            <a:endParaRPr lang="en-US" sz="3100" smtClean="0"/>
          </a:p>
        </p:txBody>
      </p:sp>
      <p:pic>
        <p:nvPicPr>
          <p:cNvPr id="14346" name="Picture 10" descr="http://www.comprosuoro.es/img/chica_dinero_or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5400" y="2209800"/>
            <a:ext cx="4438650" cy="60441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16000" y="-19050"/>
            <a:ext cx="9644063" cy="2276475"/>
          </a:xfrm>
        </p:spPr>
        <p:txBody>
          <a:bodyPr/>
          <a:lstStyle/>
          <a:p>
            <a:pPr eaLnBrk="1" hangingPunct="1"/>
            <a:r>
              <a:rPr lang="en-US" sz="5400" smtClean="0"/>
              <a:t>HEALTH INSURANCE</a:t>
            </a:r>
          </a:p>
        </p:txBody>
      </p:sp>
      <p:sp>
        <p:nvSpPr>
          <p:cNvPr id="15363" name="Rectangle 3"/>
          <p:cNvSpPr>
            <a:spLocks/>
          </p:cNvSpPr>
          <p:nvPr/>
        </p:nvSpPr>
        <p:spPr bwMode="auto">
          <a:xfrm>
            <a:off x="809307" y="2362200"/>
            <a:ext cx="110236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just"/>
            <a:r>
              <a:rPr lang="en-US" sz="3100" dirty="0">
                <a:solidFill>
                  <a:schemeClr val="tx1"/>
                </a:solidFill>
              </a:rPr>
              <a:t>The UNM Provost’s office </a:t>
            </a:r>
            <a:r>
              <a:rPr lang="en-US" sz="3100" b="1" dirty="0">
                <a:solidFill>
                  <a:schemeClr val="tx1"/>
                </a:solidFill>
              </a:rPr>
              <a:t>mandates</a:t>
            </a:r>
            <a:r>
              <a:rPr lang="en-US" sz="3100" dirty="0">
                <a:solidFill>
                  <a:schemeClr val="tx1"/>
                </a:solidFill>
              </a:rPr>
              <a:t> that you have special travelers insurance to participate in our study abroad programs. </a:t>
            </a:r>
          </a:p>
          <a:p>
            <a:pPr algn="just"/>
            <a:endParaRPr lang="en-US" sz="3100" dirty="0">
              <a:solidFill>
                <a:schemeClr val="tx1"/>
              </a:solidFill>
            </a:endParaRPr>
          </a:p>
          <a:p>
            <a:pPr algn="just"/>
            <a:r>
              <a:rPr lang="en-US" sz="3100" dirty="0">
                <a:solidFill>
                  <a:schemeClr val="tx1"/>
                </a:solidFill>
              </a:rPr>
              <a:t>In order to be excluded from purchasing this “special insurance” you must provide proof to our office that your current insurance company (i.e. your </a:t>
            </a:r>
            <a:r>
              <a:rPr lang="en-US" sz="3100" dirty="0" smtClean="0">
                <a:solidFill>
                  <a:schemeClr val="tx1"/>
                </a:solidFill>
              </a:rPr>
              <a:t>parents’ </a:t>
            </a:r>
            <a:r>
              <a:rPr lang="en-US" sz="3100" dirty="0">
                <a:solidFill>
                  <a:schemeClr val="tx1"/>
                </a:solidFill>
              </a:rPr>
              <a:t>plan) provides: </a:t>
            </a:r>
          </a:p>
          <a:p>
            <a:pPr algn="just"/>
            <a:endParaRPr lang="en-US" sz="3100" dirty="0">
              <a:solidFill>
                <a:schemeClr val="tx1"/>
              </a:solidFill>
            </a:endParaRPr>
          </a:p>
          <a:p>
            <a:pPr algn="just"/>
            <a:r>
              <a:rPr lang="en-US" sz="3100" i="1" dirty="0">
                <a:solidFill>
                  <a:schemeClr val="tx1"/>
                </a:solidFill>
              </a:rPr>
              <a:t>1) Medical Coverage of at least $50,000</a:t>
            </a:r>
          </a:p>
          <a:p>
            <a:pPr algn="just"/>
            <a:r>
              <a:rPr lang="en-US" sz="3100" i="1" dirty="0">
                <a:solidFill>
                  <a:schemeClr val="tx1"/>
                </a:solidFill>
              </a:rPr>
              <a:t>2) Emergency Medical Evacuation </a:t>
            </a:r>
          </a:p>
          <a:p>
            <a:pPr algn="just"/>
            <a:r>
              <a:rPr lang="en-US" sz="3100" i="1" dirty="0">
                <a:solidFill>
                  <a:schemeClr val="tx1"/>
                </a:solidFill>
              </a:rPr>
              <a:t>3) Repatriation of Remains</a:t>
            </a:r>
          </a:p>
          <a:p>
            <a:pPr algn="just"/>
            <a:endParaRPr lang="en-US" sz="3100" i="1" dirty="0">
              <a:solidFill>
                <a:schemeClr val="tx1"/>
              </a:solidFill>
            </a:endParaRPr>
          </a:p>
        </p:txBody>
      </p:sp>
      <p:pic>
        <p:nvPicPr>
          <p:cNvPr id="15365"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14906" y="5029200"/>
            <a:ext cx="4524693" cy="3703680"/>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p:cNvSpPr>
          <p:nvPr/>
        </p:nvSpPr>
        <p:spPr bwMode="auto">
          <a:xfrm>
            <a:off x="731838" y="1219200"/>
            <a:ext cx="11568112"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en-US" sz="3600" b="1" u="sng" dirty="0">
                <a:solidFill>
                  <a:schemeClr val="tx1"/>
                </a:solidFill>
              </a:rPr>
              <a:t>HTH Worldwide Health Insurance</a:t>
            </a:r>
          </a:p>
          <a:p>
            <a:pPr algn="ctr"/>
            <a:endParaRPr lang="en-US" sz="3600" b="1" u="sng" dirty="0">
              <a:solidFill>
                <a:schemeClr val="tx1"/>
              </a:solidFill>
            </a:endParaRPr>
          </a:p>
          <a:p>
            <a:pPr algn="just"/>
            <a:r>
              <a:rPr lang="en-US" sz="3100" dirty="0">
                <a:solidFill>
                  <a:schemeClr val="tx1"/>
                </a:solidFill>
              </a:rPr>
              <a:t>Unless you are required to buy a specific type of insurance by </a:t>
            </a:r>
            <a:r>
              <a:rPr lang="en-US" sz="3100" dirty="0" smtClean="0">
                <a:solidFill>
                  <a:schemeClr val="tx1"/>
                </a:solidFill>
              </a:rPr>
              <a:t>your </a:t>
            </a:r>
            <a:r>
              <a:rPr lang="en-US" sz="3100" dirty="0">
                <a:solidFill>
                  <a:schemeClr val="tx1"/>
                </a:solidFill>
              </a:rPr>
              <a:t>h</a:t>
            </a:r>
            <a:r>
              <a:rPr lang="en-US" sz="3100" dirty="0" smtClean="0">
                <a:solidFill>
                  <a:schemeClr val="tx1"/>
                </a:solidFill>
              </a:rPr>
              <a:t>ost </a:t>
            </a:r>
            <a:r>
              <a:rPr lang="en-US" sz="3100" dirty="0">
                <a:solidFill>
                  <a:schemeClr val="tx1"/>
                </a:solidFill>
              </a:rPr>
              <a:t>u</a:t>
            </a:r>
            <a:r>
              <a:rPr lang="en-US" sz="3100" dirty="0" smtClean="0">
                <a:solidFill>
                  <a:schemeClr val="tx1"/>
                </a:solidFill>
              </a:rPr>
              <a:t>niversity </a:t>
            </a:r>
            <a:r>
              <a:rPr lang="en-US" sz="3100" dirty="0">
                <a:solidFill>
                  <a:schemeClr val="tx1"/>
                </a:solidFill>
              </a:rPr>
              <a:t>or country, UNM recommends that students purchase HTH Worldwide health insurance. </a:t>
            </a:r>
          </a:p>
          <a:p>
            <a:pPr algn="just"/>
            <a:endParaRPr lang="en-US" sz="3100" dirty="0">
              <a:solidFill>
                <a:schemeClr val="tx1"/>
              </a:solidFill>
            </a:endParaRPr>
          </a:p>
          <a:p>
            <a:pPr algn="just"/>
            <a:r>
              <a:rPr lang="en-US" sz="3600" b="1" u="sng" dirty="0">
                <a:solidFill>
                  <a:schemeClr val="tx1"/>
                </a:solidFill>
              </a:rPr>
              <a:t>Why Have International Travel Health Coverage?</a:t>
            </a:r>
          </a:p>
          <a:p>
            <a:pPr algn="just"/>
            <a:endParaRPr lang="en-US" sz="3600" b="1" u="sng" dirty="0">
              <a:solidFill>
                <a:schemeClr val="tx1"/>
              </a:solidFill>
            </a:endParaRPr>
          </a:p>
          <a:p>
            <a:pPr algn="just"/>
            <a:r>
              <a:rPr lang="en-US" sz="3100" dirty="0">
                <a:solidFill>
                  <a:schemeClr val="tx1"/>
                </a:solidFill>
              </a:rPr>
              <a:t>While some regions, like the United Kingdom, might automatically incorporate you into their national healthcare system, events like medical evacuation or repatriation of remains will </a:t>
            </a:r>
            <a:r>
              <a:rPr lang="en-US" sz="3100" u="sng" dirty="0">
                <a:solidFill>
                  <a:schemeClr val="tx1"/>
                </a:solidFill>
              </a:rPr>
              <a:t>NOT</a:t>
            </a:r>
            <a:r>
              <a:rPr lang="en-US" sz="3100" dirty="0">
                <a:solidFill>
                  <a:schemeClr val="tx1"/>
                </a:solidFill>
              </a:rPr>
              <a:t> be covered; therefore, UNM </a:t>
            </a:r>
            <a:r>
              <a:rPr lang="en-US" sz="3100" dirty="0" smtClean="0">
                <a:solidFill>
                  <a:schemeClr val="tx1"/>
                </a:solidFill>
              </a:rPr>
              <a:t>requires that </a:t>
            </a:r>
            <a:r>
              <a:rPr lang="en-US" sz="3100" dirty="0">
                <a:solidFill>
                  <a:schemeClr val="tx1"/>
                </a:solidFill>
              </a:rPr>
              <a:t>all students </a:t>
            </a:r>
            <a:r>
              <a:rPr lang="en-US" sz="3100" dirty="0" smtClean="0">
                <a:solidFill>
                  <a:schemeClr val="tx1"/>
                </a:solidFill>
              </a:rPr>
              <a:t>purchase </a:t>
            </a:r>
            <a:r>
              <a:rPr lang="en-US" sz="3100" dirty="0">
                <a:solidFill>
                  <a:schemeClr val="tx1"/>
                </a:solidFill>
              </a:rPr>
              <a:t>a plan that offers this coverage. </a:t>
            </a: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16000" y="457200"/>
            <a:ext cx="9644063" cy="1463675"/>
          </a:xfrm>
        </p:spPr>
        <p:txBody>
          <a:bodyPr/>
          <a:lstStyle/>
          <a:p>
            <a:pPr eaLnBrk="1" hangingPunct="1"/>
            <a:r>
              <a:rPr lang="en-US" sz="5400" smtClean="0"/>
              <a:t>HEALTH INSURANCE: </a:t>
            </a:r>
            <a:endParaRPr lang="en-US" sz="4400" smtClean="0"/>
          </a:p>
        </p:txBody>
      </p:sp>
      <p:sp>
        <p:nvSpPr>
          <p:cNvPr id="17411" name="Rectangle 3"/>
          <p:cNvSpPr>
            <a:spLocks/>
          </p:cNvSpPr>
          <p:nvPr/>
        </p:nvSpPr>
        <p:spPr bwMode="auto">
          <a:xfrm>
            <a:off x="1060450" y="2209800"/>
            <a:ext cx="11004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just">
              <a:buFontTx/>
              <a:buChar char="•"/>
            </a:pPr>
            <a:r>
              <a:rPr lang="en-US" sz="2400" dirty="0">
                <a:solidFill>
                  <a:schemeClr val="tx1"/>
                </a:solidFill>
              </a:rPr>
              <a:t> </a:t>
            </a:r>
            <a:r>
              <a:rPr lang="en-US" sz="2000" dirty="0">
                <a:solidFill>
                  <a:schemeClr val="tx1"/>
                </a:solidFill>
              </a:rPr>
              <a:t>Enroll on-line at </a:t>
            </a:r>
            <a:r>
              <a:rPr lang="en-US" sz="2000" u="sng" dirty="0" smtClean="0">
                <a:solidFill>
                  <a:srgbClr val="009999"/>
                </a:solidFill>
                <a:hlinkClick r:id="rId2"/>
              </a:rPr>
              <a:t>www.hthstudents.com</a:t>
            </a:r>
            <a:endParaRPr lang="en-US" sz="2000" u="sng" dirty="0" smtClean="0">
              <a:solidFill>
                <a:srgbClr val="009999"/>
              </a:solidFill>
            </a:endParaRPr>
          </a:p>
          <a:p>
            <a:pPr algn="just">
              <a:buFontTx/>
              <a:buChar char="•"/>
            </a:pPr>
            <a:endParaRPr lang="en-US" sz="2000" u="sng" dirty="0">
              <a:solidFill>
                <a:srgbClr val="009999"/>
              </a:solidFill>
            </a:endParaRPr>
          </a:p>
          <a:p>
            <a:pPr algn="just">
              <a:buFontTx/>
              <a:buChar char="•"/>
            </a:pPr>
            <a:r>
              <a:rPr lang="en-US" sz="2000" dirty="0">
                <a:solidFill>
                  <a:schemeClr val="tx1"/>
                </a:solidFill>
              </a:rPr>
              <a:t> </a:t>
            </a:r>
            <a:r>
              <a:rPr lang="en-US" sz="2000" dirty="0" smtClean="0">
                <a:solidFill>
                  <a:schemeClr val="tx1"/>
                </a:solidFill>
              </a:rPr>
              <a:t>UNM Group Discount Code</a:t>
            </a:r>
            <a:r>
              <a:rPr lang="en-US" sz="2000" smtClean="0">
                <a:solidFill>
                  <a:schemeClr val="tx1"/>
                </a:solidFill>
              </a:rPr>
              <a:t>: CSZ-5241</a:t>
            </a:r>
            <a:endParaRPr lang="en-US" sz="2000" dirty="0">
              <a:solidFill>
                <a:schemeClr val="tx1"/>
              </a:solidFill>
            </a:endParaRPr>
          </a:p>
          <a:p>
            <a:pPr algn="just"/>
            <a:endParaRPr lang="en-US" sz="2000" dirty="0">
              <a:solidFill>
                <a:schemeClr val="tx1"/>
              </a:solidFill>
            </a:endParaRPr>
          </a:p>
          <a:p>
            <a:pPr algn="just">
              <a:buFontTx/>
              <a:buChar char="•"/>
            </a:pPr>
            <a:r>
              <a:rPr lang="en-US" sz="2000" dirty="0">
                <a:solidFill>
                  <a:schemeClr val="tx1"/>
                </a:solidFill>
              </a:rPr>
              <a:t> </a:t>
            </a:r>
            <a:r>
              <a:rPr lang="en-US" sz="2000" dirty="0" smtClean="0">
                <a:solidFill>
                  <a:schemeClr val="tx1"/>
                </a:solidFill>
              </a:rPr>
              <a:t>Upload your proof-of-enrollment document on your online application.</a:t>
            </a:r>
            <a:endParaRPr lang="en-US" sz="2000" dirty="0">
              <a:solidFill>
                <a:schemeClr val="tx1"/>
              </a:solidFill>
            </a:endParaRPr>
          </a:p>
          <a:p>
            <a:pPr algn="just">
              <a:buFontTx/>
              <a:buChar char="•"/>
            </a:pPr>
            <a:endParaRPr lang="en-US" sz="2000" dirty="0">
              <a:solidFill>
                <a:schemeClr val="tx1"/>
              </a:solidFill>
            </a:endParaRPr>
          </a:p>
          <a:p>
            <a:pPr algn="just"/>
            <a:r>
              <a:rPr lang="en-US" sz="2000" dirty="0">
                <a:solidFill>
                  <a:schemeClr val="tx1"/>
                </a:solidFill>
              </a:rPr>
              <a:t>HTH Worldwide costs </a:t>
            </a:r>
            <a:r>
              <a:rPr lang="en-US" sz="2000" dirty="0" smtClean="0">
                <a:solidFill>
                  <a:schemeClr val="tx1"/>
                </a:solidFill>
              </a:rPr>
              <a:t>~$41/month </a:t>
            </a:r>
            <a:r>
              <a:rPr lang="en-US" sz="2000" dirty="0">
                <a:solidFill>
                  <a:schemeClr val="tx1"/>
                </a:solidFill>
              </a:rPr>
              <a:t>for students under 30 years of age and must be purchased in one-month increments (for example Jan 1st to June 1st, or August 30th to December 30th); </a:t>
            </a:r>
          </a:p>
          <a:p>
            <a:pPr algn="just"/>
            <a:endParaRPr lang="en-US" sz="2000" dirty="0">
              <a:solidFill>
                <a:schemeClr val="tx1"/>
              </a:solidFill>
            </a:endParaRPr>
          </a:p>
          <a:p>
            <a:pPr algn="just"/>
            <a:r>
              <a:rPr lang="en-US" sz="2000" dirty="0">
                <a:solidFill>
                  <a:schemeClr val="tx1"/>
                </a:solidFill>
              </a:rPr>
              <a:t>You must have insurance for your ENTIRE length of stay in the country </a:t>
            </a:r>
            <a:r>
              <a:rPr lang="en-US" sz="2000" dirty="0" smtClean="0">
                <a:solidFill>
                  <a:schemeClr val="tx1"/>
                </a:solidFill>
              </a:rPr>
              <a:t>where you </a:t>
            </a:r>
            <a:r>
              <a:rPr lang="en-US" sz="2000" dirty="0">
                <a:solidFill>
                  <a:schemeClr val="tx1"/>
                </a:solidFill>
              </a:rPr>
              <a:t>plan to study abroad.  </a:t>
            </a:r>
          </a:p>
          <a:p>
            <a:pPr algn="just"/>
            <a:endParaRPr lang="en-US" sz="2000" dirty="0">
              <a:solidFill>
                <a:schemeClr val="tx1"/>
              </a:solidFill>
            </a:endParaRPr>
          </a:p>
          <a:p>
            <a:pPr algn="just"/>
            <a:r>
              <a:rPr lang="en-US" sz="2000" dirty="0">
                <a:solidFill>
                  <a:schemeClr val="tx1"/>
                </a:solidFill>
              </a:rPr>
              <a:t>UNM Student Health Insurance holders: Please send us a copy of your insurance card, with expiration date/s listed. </a:t>
            </a:r>
          </a:p>
          <a:p>
            <a:pPr algn="just"/>
            <a:endParaRPr lang="en-US" sz="2000" dirty="0">
              <a:solidFill>
                <a:schemeClr val="tx1"/>
              </a:solidFill>
            </a:endParaRPr>
          </a:p>
          <a:p>
            <a:pPr algn="just"/>
            <a:r>
              <a:rPr lang="en-US" sz="2000" dirty="0">
                <a:solidFill>
                  <a:schemeClr val="tx1"/>
                </a:solidFill>
              </a:rPr>
              <a:t>NOTE: </a:t>
            </a:r>
            <a:r>
              <a:rPr lang="en-US" sz="2000" dirty="0" smtClean="0">
                <a:solidFill>
                  <a:schemeClr val="tx1"/>
                </a:solidFill>
              </a:rPr>
              <a:t>Some </a:t>
            </a:r>
            <a:r>
              <a:rPr lang="en-US" sz="2000" dirty="0">
                <a:solidFill>
                  <a:schemeClr val="tx1"/>
                </a:solidFill>
              </a:rPr>
              <a:t>visa applications require you to submit an official letter from the international travel health group to prove your insurance while abroad, so it is important to enroll several weeks before you plan to apply for a student visa.</a:t>
            </a:r>
          </a:p>
          <a:p>
            <a:endParaRPr lang="en-US" sz="2400" dirty="0">
              <a:solidFill>
                <a:schemeClr val="tx1"/>
              </a:solidFill>
            </a:endParaRPr>
          </a:p>
          <a:p>
            <a:pPr algn="ctr"/>
            <a:r>
              <a:rPr lang="en-US" sz="1800" dirty="0">
                <a:solidFill>
                  <a:schemeClr val="tx1"/>
                </a:solidFill>
              </a:rPr>
              <a:t>WE MUST HAVE PROOF OF INSURANCE BEFORE YOU LEAVE FOR STUDY ABROAD</a:t>
            </a:r>
          </a:p>
          <a:p>
            <a:pPr algn="ctr"/>
            <a:r>
              <a:rPr lang="en-US" sz="1800" b="1" dirty="0">
                <a:solidFill>
                  <a:schemeClr val="tx1"/>
                </a:solidFill>
              </a:rPr>
              <a:t>-NO EXCEPTIONS-</a:t>
            </a:r>
          </a:p>
        </p:txBody>
      </p:sp>
      <p:pic>
        <p:nvPicPr>
          <p:cNvPr id="17412"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52118" y="990600"/>
            <a:ext cx="3992562" cy="2438400"/>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68400" y="609600"/>
            <a:ext cx="9644063" cy="2276475"/>
          </a:xfrm>
        </p:spPr>
        <p:txBody>
          <a:bodyPr/>
          <a:lstStyle/>
          <a:p>
            <a:pPr eaLnBrk="1" hangingPunct="1"/>
            <a:r>
              <a:rPr lang="en-US" smtClean="0"/>
              <a:t>Preparedness</a:t>
            </a:r>
          </a:p>
        </p:txBody>
      </p:sp>
      <p:sp>
        <p:nvSpPr>
          <p:cNvPr id="23555" name="Rectangle 3"/>
          <p:cNvSpPr>
            <a:spLocks/>
          </p:cNvSpPr>
          <p:nvPr/>
        </p:nvSpPr>
        <p:spPr bwMode="auto">
          <a:xfrm>
            <a:off x="1168400" y="3200400"/>
            <a:ext cx="1084580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7" bIns="0"/>
          <a:lstStyle/>
          <a:p>
            <a:pPr marL="38100" algn="just">
              <a:buFontTx/>
              <a:buChar char="•"/>
            </a:pPr>
            <a:r>
              <a:rPr lang="en-US" sz="2800">
                <a:solidFill>
                  <a:schemeClr val="tx1"/>
                </a:solidFill>
              </a:rPr>
              <a:t> Always carry a photo ID with you and the names and numbers of persons to contact in case of an emergency;  </a:t>
            </a:r>
          </a:p>
          <a:p>
            <a:pPr marL="38100" algn="just">
              <a:buFontTx/>
              <a:buChar char="•"/>
            </a:pPr>
            <a:endParaRPr lang="en-US" sz="2800">
              <a:solidFill>
                <a:schemeClr val="tx1"/>
              </a:solidFill>
            </a:endParaRPr>
          </a:p>
          <a:p>
            <a:pPr marL="38100" algn="just">
              <a:buFontTx/>
              <a:buChar char="•"/>
            </a:pPr>
            <a:r>
              <a:rPr lang="en-US" sz="2800">
                <a:solidFill>
                  <a:schemeClr val="tx1"/>
                </a:solidFill>
              </a:rPr>
              <a:t> Fill out an “EMERGENCY CARD” and carry it with you at all times; </a:t>
            </a:r>
          </a:p>
          <a:p>
            <a:pPr marL="38100" algn="just">
              <a:buFontTx/>
              <a:buChar char="•"/>
            </a:pPr>
            <a:endParaRPr lang="en-US" sz="2800">
              <a:solidFill>
                <a:schemeClr val="tx1"/>
              </a:solidFill>
            </a:endParaRPr>
          </a:p>
          <a:p>
            <a:pPr marL="38100" algn="just">
              <a:buFontTx/>
              <a:buChar char="•"/>
            </a:pPr>
            <a:r>
              <a:rPr lang="en-US" sz="2800">
                <a:solidFill>
                  <a:schemeClr val="tx1"/>
                </a:solidFill>
              </a:rPr>
              <a:t> Give us your current email, home address and phone number when you arrive in your host country.  This is essential nowadays, due to the heightened sense of security both abroad and in the US;</a:t>
            </a:r>
          </a:p>
          <a:p>
            <a:pPr marL="38100" algn="just">
              <a:buFontTx/>
              <a:buChar char="•"/>
            </a:pPr>
            <a:endParaRPr lang="en-US" sz="2800">
              <a:solidFill>
                <a:schemeClr val="tx1"/>
              </a:solidFill>
            </a:endParaRPr>
          </a:p>
          <a:p>
            <a:pPr marL="38100" algn="just">
              <a:buFontTx/>
              <a:buChar char="•"/>
            </a:pPr>
            <a:r>
              <a:rPr lang="en-US" sz="2800">
                <a:solidFill>
                  <a:schemeClr val="tx1"/>
                </a:solidFill>
              </a:rPr>
              <a:t> Stay in touch with your study abroad office as much as possible.</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68400" y="457200"/>
            <a:ext cx="9644063" cy="1311275"/>
          </a:xfrm>
        </p:spPr>
        <p:txBody>
          <a:bodyPr/>
          <a:lstStyle/>
          <a:p>
            <a:pPr eaLnBrk="1" hangingPunct="1"/>
            <a:r>
              <a:rPr lang="en-US" sz="5400" dirty="0" smtClean="0"/>
              <a:t>Finances</a:t>
            </a:r>
          </a:p>
        </p:txBody>
      </p:sp>
      <p:sp>
        <p:nvSpPr>
          <p:cNvPr id="24579" name="Rectangle 3"/>
          <p:cNvSpPr>
            <a:spLocks/>
          </p:cNvSpPr>
          <p:nvPr/>
        </p:nvSpPr>
        <p:spPr bwMode="auto">
          <a:xfrm>
            <a:off x="858520" y="1905000"/>
            <a:ext cx="7162800" cy="715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spAutoFit/>
          </a:bodyPr>
          <a:lstStyle/>
          <a:p>
            <a:pPr marL="341313" indent="-341313">
              <a:buFontTx/>
              <a:buChar char="•"/>
            </a:pPr>
            <a:r>
              <a:rPr lang="en-US" sz="3100" dirty="0">
                <a:solidFill>
                  <a:schemeClr val="tx1"/>
                </a:solidFill>
              </a:rPr>
              <a:t>Scholarship/Financial Aid d</a:t>
            </a:r>
            <a:r>
              <a:rPr lang="en-US" sz="3100" dirty="0" smtClean="0">
                <a:solidFill>
                  <a:schemeClr val="tx1"/>
                </a:solidFill>
              </a:rPr>
              <a:t>isbursement</a:t>
            </a:r>
            <a:endParaRPr lang="en-US" sz="3100" dirty="0">
              <a:solidFill>
                <a:schemeClr val="tx1"/>
              </a:solidFill>
            </a:endParaRPr>
          </a:p>
          <a:p>
            <a:pPr marL="341313" indent="-341313">
              <a:buFontTx/>
              <a:buChar char="•"/>
            </a:pPr>
            <a:endParaRPr lang="en-US" sz="3100" dirty="0">
              <a:solidFill>
                <a:schemeClr val="tx1"/>
              </a:solidFill>
            </a:endParaRPr>
          </a:p>
          <a:p>
            <a:pPr marL="341313" indent="-341313">
              <a:buFontTx/>
              <a:buChar char="•"/>
            </a:pPr>
            <a:r>
              <a:rPr lang="en-US" sz="3100" dirty="0">
                <a:solidFill>
                  <a:schemeClr val="tx1"/>
                </a:solidFill>
              </a:rPr>
              <a:t>Bursar </a:t>
            </a:r>
            <a:r>
              <a:rPr lang="en-US" sz="3100" dirty="0" smtClean="0">
                <a:solidFill>
                  <a:schemeClr val="tx1"/>
                </a:solidFill>
              </a:rPr>
              <a:t>payments</a:t>
            </a:r>
            <a:endParaRPr lang="en-US" sz="3100" dirty="0">
              <a:solidFill>
                <a:schemeClr val="tx1"/>
              </a:solidFill>
            </a:endParaRPr>
          </a:p>
          <a:p>
            <a:pPr marL="341313" indent="-341313">
              <a:buFontTx/>
              <a:buChar char="•"/>
            </a:pPr>
            <a:endParaRPr lang="en-US" sz="3100" dirty="0">
              <a:solidFill>
                <a:schemeClr val="tx1"/>
              </a:solidFill>
            </a:endParaRPr>
          </a:p>
          <a:p>
            <a:pPr marL="341313" indent="-341313">
              <a:buFontTx/>
              <a:buChar char="•"/>
            </a:pPr>
            <a:r>
              <a:rPr lang="en-US" sz="3100" dirty="0">
                <a:solidFill>
                  <a:schemeClr val="tx1"/>
                </a:solidFill>
              </a:rPr>
              <a:t>Use ATM card</a:t>
            </a:r>
          </a:p>
          <a:p>
            <a:pPr marL="341313" indent="-341313"/>
            <a:endParaRPr lang="en-US" sz="3100" dirty="0">
              <a:solidFill>
                <a:schemeClr val="tx1"/>
              </a:solidFill>
            </a:endParaRPr>
          </a:p>
          <a:p>
            <a:pPr marL="341313" indent="-341313">
              <a:buFontTx/>
              <a:buChar char="•"/>
            </a:pPr>
            <a:r>
              <a:rPr lang="en-US" sz="3100" dirty="0" smtClean="0">
                <a:solidFill>
                  <a:schemeClr val="tx1"/>
                </a:solidFill>
              </a:rPr>
              <a:t>Bring 1-2 major credit cards instead of carrying large amounts of cash</a:t>
            </a:r>
          </a:p>
          <a:p>
            <a:pPr marL="341313" indent="-341313">
              <a:buFontTx/>
              <a:buChar char="•"/>
            </a:pPr>
            <a:endParaRPr lang="en-US" sz="3100" dirty="0" smtClean="0">
              <a:solidFill>
                <a:schemeClr val="tx1"/>
              </a:solidFill>
            </a:endParaRPr>
          </a:p>
          <a:p>
            <a:pPr marL="341313" indent="-341313">
              <a:buFontTx/>
              <a:buChar char="•"/>
            </a:pPr>
            <a:r>
              <a:rPr lang="en-US" sz="3100" dirty="0" smtClean="0">
                <a:solidFill>
                  <a:schemeClr val="tx1"/>
                </a:solidFill>
              </a:rPr>
              <a:t>Know the exchange rates and consider changing a small amount of money before you leave (most banks can do this).</a:t>
            </a:r>
            <a:endParaRPr lang="en-US" sz="3100" dirty="0">
              <a:solidFill>
                <a:schemeClr val="tx1"/>
              </a:solidFill>
            </a:endParaRPr>
          </a:p>
          <a:p>
            <a:pPr marL="341313" indent="-341313">
              <a:buFontTx/>
              <a:buChar char="•"/>
            </a:pPr>
            <a:endParaRPr lang="en-US" sz="3100" dirty="0">
              <a:solidFill>
                <a:schemeClr val="tx1"/>
              </a:solidFill>
            </a:endParaRPr>
          </a:p>
          <a:p>
            <a:pPr marL="341313" indent="-341313">
              <a:buFontTx/>
              <a:buChar char="•"/>
            </a:pPr>
            <a:r>
              <a:rPr lang="en-US" sz="3100" dirty="0">
                <a:solidFill>
                  <a:schemeClr val="tx1"/>
                </a:solidFill>
              </a:rPr>
              <a:t>Power of A</a:t>
            </a:r>
            <a:r>
              <a:rPr lang="en-US" sz="3100" dirty="0" smtClean="0">
                <a:solidFill>
                  <a:schemeClr val="tx1"/>
                </a:solidFill>
              </a:rPr>
              <a:t>ttorney </a:t>
            </a:r>
            <a:r>
              <a:rPr lang="en-US" sz="3100" dirty="0">
                <a:solidFill>
                  <a:schemeClr val="tx1"/>
                </a:solidFill>
              </a:rPr>
              <a:t>Form</a:t>
            </a:r>
          </a:p>
          <a:p>
            <a:pPr marL="341313" indent="-341313"/>
            <a:endParaRPr lang="en-US" sz="3100" dirty="0">
              <a:solidFill>
                <a:schemeClr val="tx1"/>
              </a:solidFill>
            </a:endParaRPr>
          </a:p>
        </p:txBody>
      </p:sp>
      <p:pic>
        <p:nvPicPr>
          <p:cNvPr id="24580"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01062" y="3505200"/>
            <a:ext cx="3984625" cy="3444875"/>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228600"/>
            <a:ext cx="10945707" cy="7261013"/>
          </a:xfrm>
        </p:spPr>
        <p:txBody>
          <a:bodyPr>
            <a:noAutofit/>
          </a:bodyPr>
          <a:lstStyle/>
          <a:p>
            <a:r>
              <a:rPr lang="en-US" sz="2400" dirty="0"/>
              <a:t>Limit personal data to what is needed for travel purpose</a:t>
            </a:r>
          </a:p>
          <a:p>
            <a:r>
              <a:rPr lang="en-US" sz="2400" dirty="0"/>
              <a:t>Encrypt and/or password protect data</a:t>
            </a:r>
          </a:p>
          <a:p>
            <a:r>
              <a:rPr lang="en-US" sz="2400" dirty="0"/>
              <a:t>Back up all data before leaving home</a:t>
            </a:r>
          </a:p>
          <a:p>
            <a:r>
              <a:rPr lang="en-US" sz="2400" dirty="0"/>
              <a:t>Ensure antivirus software is current and working properly</a:t>
            </a:r>
          </a:p>
          <a:p>
            <a:r>
              <a:rPr lang="en-US" sz="2400" dirty="0"/>
              <a:t>Ensure all software patches are applied</a:t>
            </a:r>
          </a:p>
        </p:txBody>
      </p:sp>
      <p:sp>
        <p:nvSpPr>
          <p:cNvPr id="2" name="Title 1"/>
          <p:cNvSpPr>
            <a:spLocks noGrp="1"/>
          </p:cNvSpPr>
          <p:nvPr>
            <p:ph type="title"/>
          </p:nvPr>
        </p:nvSpPr>
        <p:spPr>
          <a:xfrm>
            <a:off x="1166116" y="-15240"/>
            <a:ext cx="9644062" cy="2276475"/>
          </a:xfrm>
        </p:spPr>
        <p:txBody>
          <a:bodyPr>
            <a:normAutofit/>
          </a:bodyPr>
          <a:lstStyle/>
          <a:p>
            <a:r>
              <a:rPr lang="en-US" sz="7000" dirty="0"/>
              <a:t>Laptop Security</a:t>
            </a:r>
            <a:r>
              <a:rPr lang="en-US" dirty="0" smtClean="0"/>
              <a:t/>
            </a:r>
            <a:br>
              <a:rPr lang="en-US" dirty="0" smtClean="0"/>
            </a:br>
            <a:r>
              <a:rPr lang="en-US" sz="2600" b="1" dirty="0">
                <a:solidFill>
                  <a:srgbClr val="FF0000"/>
                </a:solidFill>
              </a:rPr>
              <a:t>TIPS TO KEEP YOUR LAPTOP AND YOUR </a:t>
            </a:r>
            <a:r>
              <a:rPr lang="en-US" sz="2600" b="1" u="sng" dirty="0">
                <a:solidFill>
                  <a:srgbClr val="FF0000"/>
                </a:solidFill>
              </a:rPr>
              <a:t>PRIVATE INFORMATION </a:t>
            </a:r>
            <a:r>
              <a:rPr lang="en-US" sz="2600" b="1" dirty="0">
                <a:solidFill>
                  <a:srgbClr val="FF0000"/>
                </a:solidFill>
              </a:rPr>
              <a:t>SAFE</a:t>
            </a:r>
            <a:endParaRPr lang="en-US" b="1" dirty="0">
              <a:solidFill>
                <a:srgbClr val="FF0000"/>
              </a:solidFill>
            </a:endParaRPr>
          </a:p>
        </p:txBody>
      </p:sp>
      <p:pic>
        <p:nvPicPr>
          <p:cNvPr id="4301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92800" y="4038600"/>
            <a:ext cx="6172200" cy="4632412"/>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420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735" y="1371600"/>
            <a:ext cx="10945707" cy="7477760"/>
          </a:xfrm>
        </p:spPr>
        <p:txBody>
          <a:bodyPr>
            <a:noAutofit/>
          </a:bodyPr>
          <a:lstStyle/>
          <a:p>
            <a:pPr>
              <a:buNone/>
            </a:pPr>
            <a:r>
              <a:rPr lang="en-US" sz="2300" dirty="0"/>
              <a:t>CELL PHONES CONTAIN:</a:t>
            </a:r>
          </a:p>
          <a:p>
            <a:pPr lvl="1">
              <a:buFont typeface="Arial" pitchFamily="34" charset="0"/>
              <a:buChar char="•"/>
            </a:pPr>
            <a:r>
              <a:rPr lang="en-US" sz="2300" dirty="0"/>
              <a:t>Personal data, bank and credit card account information</a:t>
            </a:r>
          </a:p>
          <a:p>
            <a:pPr lvl="1">
              <a:buFont typeface="Arial" pitchFamily="34" charset="0"/>
              <a:buChar char="•"/>
            </a:pPr>
            <a:r>
              <a:rPr lang="en-US" sz="2300" dirty="0"/>
              <a:t>Intellectual property</a:t>
            </a:r>
          </a:p>
          <a:p>
            <a:pPr lvl="1">
              <a:buFont typeface="Arial" pitchFamily="34" charset="0"/>
              <a:buChar char="•"/>
            </a:pPr>
            <a:r>
              <a:rPr lang="en-US" sz="2300" dirty="0"/>
              <a:t>Calendar  information </a:t>
            </a:r>
          </a:p>
          <a:p>
            <a:pPr lvl="1">
              <a:buFont typeface="Arial" pitchFamily="34" charset="0"/>
              <a:buChar char="•"/>
            </a:pPr>
            <a:r>
              <a:rPr lang="en-US" sz="2300" dirty="0"/>
              <a:t>GPS – </a:t>
            </a:r>
            <a:r>
              <a:rPr lang="en-US" sz="2300" dirty="0" err="1"/>
              <a:t>Geotagging</a:t>
            </a:r>
            <a:r>
              <a:rPr lang="en-US" sz="2300" dirty="0"/>
              <a:t> – photos can give away your location  </a:t>
            </a:r>
          </a:p>
          <a:p>
            <a:pPr lvl="1">
              <a:buFont typeface="Arial" pitchFamily="34" charset="0"/>
              <a:buChar char="•"/>
            </a:pPr>
            <a:r>
              <a:rPr lang="en-US" sz="2300" dirty="0"/>
              <a:t>  *Do not post photos on </a:t>
            </a:r>
            <a:r>
              <a:rPr lang="en-US" sz="2300" dirty="0" err="1"/>
              <a:t>Facebook</a:t>
            </a:r>
            <a:r>
              <a:rPr lang="en-US" sz="2300" dirty="0"/>
              <a:t> while traveling</a:t>
            </a:r>
          </a:p>
          <a:p>
            <a:pPr lvl="1">
              <a:buFont typeface="Arial" pitchFamily="34" charset="0"/>
              <a:buChar char="•"/>
            </a:pPr>
            <a:r>
              <a:rPr lang="en-US" sz="2300" dirty="0"/>
              <a:t>A unique factory setting serial number </a:t>
            </a:r>
          </a:p>
          <a:p>
            <a:pPr lvl="1">
              <a:buFont typeface="Arial" pitchFamily="34" charset="0"/>
              <a:buChar char="•"/>
            </a:pPr>
            <a:r>
              <a:rPr lang="en-US" sz="2300" dirty="0"/>
              <a:t>   * Scam artists can reprogram (clone) phone to charge calls and texts to your bill</a:t>
            </a:r>
          </a:p>
          <a:p>
            <a:pPr lvl="1">
              <a:buNone/>
            </a:pPr>
            <a:r>
              <a:rPr lang="en-US" sz="2300" dirty="0"/>
              <a:t>         * Signs your phone was cloned: </a:t>
            </a:r>
          </a:p>
          <a:p>
            <a:pPr marL="455612" lvl="1" indent="0">
              <a:buNone/>
            </a:pPr>
            <a:r>
              <a:rPr lang="en-US" sz="2300" dirty="0"/>
              <a:t>                 Phone calls and texts not received</a:t>
            </a:r>
          </a:p>
          <a:p>
            <a:pPr marL="455612" lvl="1" indent="0">
              <a:buNone/>
            </a:pPr>
            <a:r>
              <a:rPr lang="en-US" sz="2300" dirty="0"/>
              <a:t>                 Incoming calls go straight to voicemail</a:t>
            </a:r>
          </a:p>
          <a:p>
            <a:pPr marL="455612" lvl="1" indent="0">
              <a:buNone/>
            </a:pPr>
            <a:r>
              <a:rPr lang="en-US" sz="2300" dirty="0"/>
              <a:t>                 Cell phone battery suddenly drains  </a:t>
            </a:r>
            <a:endParaRPr lang="en-US" sz="2300" b="1" u="sng" dirty="0">
              <a:solidFill>
                <a:srgbClr val="FF0000"/>
              </a:solidFill>
            </a:endParaRPr>
          </a:p>
          <a:p>
            <a:pPr>
              <a:buFont typeface="Arial" pitchFamily="34" charset="0"/>
              <a:buChar char="•"/>
            </a:pPr>
            <a:r>
              <a:rPr lang="en-US" sz="2300" dirty="0"/>
              <a:t>  Do not allow strangers to use your cell phone</a:t>
            </a:r>
          </a:p>
          <a:p>
            <a:pPr>
              <a:buFont typeface="Arial" pitchFamily="34" charset="0"/>
              <a:buChar char="•"/>
            </a:pPr>
            <a:r>
              <a:rPr lang="en-US" sz="2300" dirty="0"/>
              <a:t>  Consider purchasing disposable cell – provide phone number </a:t>
            </a:r>
          </a:p>
        </p:txBody>
      </p:sp>
      <p:sp>
        <p:nvSpPr>
          <p:cNvPr id="2" name="Title 1"/>
          <p:cNvSpPr>
            <a:spLocks noGrp="1"/>
          </p:cNvSpPr>
          <p:nvPr>
            <p:ph type="title"/>
          </p:nvPr>
        </p:nvSpPr>
        <p:spPr>
          <a:xfrm>
            <a:off x="2059093" y="390596"/>
            <a:ext cx="10646596" cy="1625600"/>
          </a:xfrm>
        </p:spPr>
        <p:txBody>
          <a:bodyPr>
            <a:noAutofit/>
          </a:bodyPr>
          <a:lstStyle/>
          <a:p>
            <a:r>
              <a:rPr lang="en-US" sz="6300" dirty="0"/>
              <a:t>Cell Phone Security</a:t>
            </a:r>
          </a:p>
        </p:txBody>
      </p:sp>
      <p:pic>
        <p:nvPicPr>
          <p:cNvPr id="14337" name="Picture 1" descr="C:\Users\DKuidis.COLLEGES\Desktop\cell phone secure.jpg"/>
          <p:cNvPicPr>
            <a:picLocks noChangeAspect="1" noChangeArrowheads="1"/>
          </p:cNvPicPr>
          <p:nvPr/>
        </p:nvPicPr>
        <p:blipFill>
          <a:blip r:embed="rId3" cstate="print"/>
          <a:srcRect/>
          <a:stretch>
            <a:fillRect/>
          </a:stretch>
        </p:blipFill>
        <p:spPr bwMode="auto">
          <a:xfrm>
            <a:off x="8712200" y="2286000"/>
            <a:ext cx="2668242" cy="2059093"/>
          </a:xfrm>
          <a:prstGeom prst="rect">
            <a:avLst/>
          </a:prstGeom>
          <a:noFill/>
        </p:spPr>
      </p:pic>
      <p:pic>
        <p:nvPicPr>
          <p:cNvPr id="39938"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93200" y="5762933"/>
            <a:ext cx="2610471" cy="2610471"/>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4494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1625600" y="6248400"/>
            <a:ext cx="9644063" cy="2276475"/>
          </a:xfrm>
        </p:spPr>
        <p:txBody>
          <a:bodyPr/>
          <a:lstStyle/>
          <a:p>
            <a:pPr algn="ctr" eaLnBrk="1" hangingPunct="1">
              <a:defRPr/>
            </a:pPr>
            <a:r>
              <a:rPr lang="en-US" b="1" dirty="0" smtClean="0">
                <a:solidFill>
                  <a:schemeClr val="tx1"/>
                </a:solidFill>
                <a:effectLst>
                  <a:outerShdw blurRad="38100" dist="38100" dir="2700000" algn="tl">
                    <a:srgbClr val="000000">
                      <a:alpha val="43137"/>
                    </a:srgbClr>
                  </a:outerShdw>
                </a:effectLst>
              </a:rPr>
              <a:t>Questions?</a:t>
            </a:r>
          </a:p>
        </p:txBody>
      </p:sp>
      <p:pic>
        <p:nvPicPr>
          <p:cNvPr id="27655" name="Picture 7" descr="http://www.donramis.com.mx/imagenes/imagenes_general/pregunt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5400" y="1352550"/>
            <a:ext cx="5626488" cy="55546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
          <p:cNvGrpSpPr>
            <a:grpSpLocks/>
          </p:cNvGrpSpPr>
          <p:nvPr/>
        </p:nvGrpSpPr>
        <p:grpSpPr bwMode="auto">
          <a:xfrm>
            <a:off x="3181350" y="1263650"/>
            <a:ext cx="7175500" cy="5410200"/>
            <a:chOff x="0" y="0"/>
            <a:chExt cx="3760" cy="2832"/>
          </a:xfrm>
        </p:grpSpPr>
        <p:pic>
          <p:nvPicPr>
            <p:cNvPr id="7172" name="Picture 2"/>
            <p:cNvPicPr>
              <a:picLocks noChangeArrowheads="1"/>
            </p:cNvPicPr>
            <p:nvPr/>
          </p:nvPicPr>
          <p:blipFill>
            <a:blip r:embed="rId2" cstate="print">
              <a:extLst>
                <a:ext uri="{28A0092B-C50C-407E-A947-70E740481C1C}">
                  <a14:useLocalDpi xmlns:a14="http://schemas.microsoft.com/office/drawing/2010/main" val="0"/>
                </a:ext>
              </a:extLst>
            </a:blip>
            <a:srcRect t="11264" b="11136"/>
            <a:stretch>
              <a:fillRect/>
            </a:stretch>
          </p:blipFill>
          <p:spPr bwMode="auto">
            <a:xfrm>
              <a:off x="176" y="176"/>
              <a:ext cx="3408" cy="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173"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60" cy="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9219" name="Rectangle 4"/>
          <p:cNvSpPr>
            <a:spLocks noGrp="1" noChangeArrowheads="1"/>
          </p:cNvSpPr>
          <p:nvPr>
            <p:ph type="title"/>
          </p:nvPr>
        </p:nvSpPr>
        <p:spPr>
          <a:xfrm>
            <a:off x="635000" y="7086600"/>
            <a:ext cx="11734800" cy="1384300"/>
          </a:xfrm>
        </p:spPr>
        <p:txBody>
          <a:bodyPr rtlCol="0">
            <a:normAutofit fontScale="90000"/>
          </a:bodyPr>
          <a:lstStyle/>
          <a:p>
            <a:pPr algn="ctr" defTabSz="1300460" eaLnBrk="1" fontAlgn="auto" hangingPunct="1">
              <a:spcAft>
                <a:spcPts val="0"/>
              </a:spcAft>
              <a:defRPr/>
            </a:pPr>
            <a:r>
              <a:rPr lang="en-US" sz="3100" b="1" i="1" dirty="0">
                <a:solidFill>
                  <a:schemeClr val="tx1">
                    <a:lumMod val="85000"/>
                    <a:lumOff val="15000"/>
                  </a:schemeClr>
                </a:solidFill>
                <a:latin typeface="+mn-lt"/>
              </a:rPr>
              <a:t>"There are two types of education. </a:t>
            </a:r>
            <a:br>
              <a:rPr lang="en-US" sz="3100" b="1" i="1" dirty="0">
                <a:solidFill>
                  <a:schemeClr val="tx1">
                    <a:lumMod val="85000"/>
                    <a:lumOff val="15000"/>
                  </a:schemeClr>
                </a:solidFill>
                <a:latin typeface="+mn-lt"/>
              </a:rPr>
            </a:br>
            <a:r>
              <a:rPr lang="en-US" sz="3100" b="1" i="1" dirty="0">
                <a:solidFill>
                  <a:schemeClr val="tx1">
                    <a:lumMod val="85000"/>
                    <a:lumOff val="15000"/>
                  </a:schemeClr>
                </a:solidFill>
                <a:latin typeface="+mn-lt"/>
              </a:rPr>
              <a:t>One should teach us how to make a living, And the other how to live."</a:t>
            </a:r>
            <a:r>
              <a:rPr lang="en-US" sz="2800" b="1" i="1" dirty="0">
                <a:solidFill>
                  <a:schemeClr val="tx1">
                    <a:lumMod val="85000"/>
                    <a:lumOff val="15000"/>
                  </a:schemeClr>
                </a:solidFill>
                <a:latin typeface="+mn-lt"/>
              </a:rPr>
              <a:t/>
            </a:r>
            <a:br>
              <a:rPr lang="en-US" sz="2800" b="1" i="1" dirty="0">
                <a:solidFill>
                  <a:schemeClr val="tx1">
                    <a:lumMod val="85000"/>
                    <a:lumOff val="15000"/>
                  </a:schemeClr>
                </a:solidFill>
                <a:latin typeface="+mn-lt"/>
              </a:rPr>
            </a:br>
            <a:r>
              <a:rPr lang="en-US" sz="2400" b="1" dirty="0">
                <a:solidFill>
                  <a:schemeClr val="tx1">
                    <a:lumMod val="85000"/>
                    <a:lumOff val="15000"/>
                  </a:schemeClr>
                </a:solidFill>
                <a:latin typeface="+mn-lt"/>
              </a:rPr>
              <a:t>  </a:t>
            </a:r>
            <a:r>
              <a:rPr lang="en-US" sz="2000" b="1" dirty="0">
                <a:solidFill>
                  <a:schemeClr val="tx1">
                    <a:lumMod val="85000"/>
                    <a:lumOff val="15000"/>
                  </a:schemeClr>
                </a:solidFill>
                <a:latin typeface="+mn-lt"/>
              </a:rPr>
              <a:t>--John Adams</a:t>
            </a:r>
            <a:r>
              <a:rPr lang="en-US" sz="1800" b="1" dirty="0">
                <a:solidFill>
                  <a:schemeClr val="tx1">
                    <a:lumMod val="85000"/>
                    <a:lumOff val="15000"/>
                  </a:schemeClr>
                </a:solidFill>
                <a:latin typeface="+mn-lt"/>
              </a:rPr>
              <a:t> </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90600" y="0"/>
            <a:ext cx="11010900" cy="2311400"/>
          </a:xfrm>
        </p:spPr>
        <p:txBody>
          <a:bodyPr/>
          <a:lstStyle/>
          <a:p>
            <a:pPr eaLnBrk="1" hangingPunct="1"/>
            <a:r>
              <a:rPr lang="en-US" sz="5400" smtClean="0"/>
              <a:t>IMPORTANT INFORMATION:</a:t>
            </a:r>
            <a:br>
              <a:rPr lang="en-US" sz="5400" smtClean="0"/>
            </a:br>
            <a:r>
              <a:rPr lang="en-US" sz="5400" i="1" smtClean="0"/>
              <a:t>BEFORE</a:t>
            </a:r>
            <a:r>
              <a:rPr lang="en-US" sz="5400" smtClean="0"/>
              <a:t>  You Leave</a:t>
            </a:r>
          </a:p>
        </p:txBody>
      </p:sp>
      <p:sp>
        <p:nvSpPr>
          <p:cNvPr id="8195" name="Rectangle 3"/>
          <p:cNvSpPr>
            <a:spLocks noGrp="1" noChangeArrowheads="1"/>
          </p:cNvSpPr>
          <p:nvPr>
            <p:ph idx="1"/>
          </p:nvPr>
        </p:nvSpPr>
        <p:spPr>
          <a:xfrm>
            <a:off x="1016000" y="5486400"/>
            <a:ext cx="11010900" cy="4724400"/>
          </a:xfrm>
        </p:spPr>
        <p:txBody>
          <a:bodyPr/>
          <a:lstStyle/>
          <a:p>
            <a:pPr marL="434975" indent="0" algn="ctr" eaLnBrk="1" hangingPunct="1">
              <a:buNone/>
            </a:pPr>
            <a:r>
              <a:rPr lang="en-US" dirty="0" smtClean="0"/>
              <a:t>Submit your itinerary, health insurance, signature documents and a copy of your passport online to </a:t>
            </a:r>
            <a:r>
              <a:rPr lang="en-US" dirty="0" smtClean="0"/>
              <a:t>GEO.</a:t>
            </a:r>
            <a:endParaRPr lang="en-US" dirty="0" smtClean="0"/>
          </a:p>
        </p:txBody>
      </p:sp>
      <p:pic>
        <p:nvPicPr>
          <p:cNvPr id="8209" name="Picture 17" descr="http://noticias.universia.edu.ve/ve/images/docentes/e/ex/ext/extudiar-en-el-extranje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5800" y="2971800"/>
            <a:ext cx="6629400" cy="380215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a:xfrm>
            <a:off x="990600" y="0"/>
            <a:ext cx="11010900" cy="2311400"/>
          </a:xfrm>
        </p:spPr>
        <p:txBody>
          <a:bodyPr/>
          <a:lstStyle/>
          <a:p>
            <a:pPr eaLnBrk="1" hangingPunct="1"/>
            <a:r>
              <a:rPr lang="en-US" sz="4800" smtClean="0"/>
              <a:t>IMPORTANT INFORMATION:</a:t>
            </a:r>
            <a:br>
              <a:rPr lang="en-US" sz="4800" smtClean="0"/>
            </a:br>
            <a:r>
              <a:rPr lang="en-US" sz="4800" i="1" smtClean="0"/>
              <a:t>UPON ARRIVAL </a:t>
            </a:r>
            <a:r>
              <a:rPr lang="en-US" sz="4800" smtClean="0"/>
              <a:t>&amp;</a:t>
            </a:r>
            <a:r>
              <a:rPr lang="en-US" sz="4800" i="1" smtClean="0"/>
              <a:t> </a:t>
            </a:r>
            <a:r>
              <a:rPr lang="en-US" sz="4800" i="1" u="sng" smtClean="0"/>
              <a:t>Throughout </a:t>
            </a:r>
            <a:r>
              <a:rPr lang="en-US" sz="4800" i="1" smtClean="0"/>
              <a:t>Your Stay</a:t>
            </a:r>
          </a:p>
        </p:txBody>
      </p:sp>
      <p:sp>
        <p:nvSpPr>
          <p:cNvPr id="11268" name="Rectangle 4"/>
          <p:cNvSpPr>
            <a:spLocks noGrp="1" noChangeArrowheads="1"/>
          </p:cNvSpPr>
          <p:nvPr>
            <p:ph idx="1"/>
          </p:nvPr>
        </p:nvSpPr>
        <p:spPr>
          <a:xfrm>
            <a:off x="1016000" y="2667000"/>
            <a:ext cx="10744200" cy="6553200"/>
          </a:xfrm>
        </p:spPr>
        <p:txBody>
          <a:bodyPr rtlCol="0">
            <a:normAutofit lnSpcReduction="10000"/>
          </a:bodyPr>
          <a:lstStyle/>
          <a:p>
            <a:pPr marL="825458" indent="-390138" algn="just" defTabSz="1300460" eaLnBrk="1" fontAlgn="auto" hangingPunct="1">
              <a:lnSpc>
                <a:spcPct val="80000"/>
              </a:lnSpc>
              <a:spcAft>
                <a:spcPts val="0"/>
              </a:spcAft>
              <a:buFont typeface="Arial" pitchFamily="34" charset="0"/>
              <a:buBlip>
                <a:blip r:embed="rId2"/>
              </a:buBlip>
              <a:defRPr/>
            </a:pPr>
            <a:r>
              <a:rPr lang="en-US" sz="2800" dirty="0" smtClean="0"/>
              <a:t>Add your new address and phone number to your online application or e-mail us your information (</a:t>
            </a:r>
            <a:r>
              <a:rPr lang="en-US" sz="2800" dirty="0" smtClean="0">
                <a:hlinkClick r:id="rId3"/>
              </a:rPr>
              <a:t>studyabd@unm.edu</a:t>
            </a:r>
            <a:r>
              <a:rPr lang="en-US" sz="2800" dirty="0" smtClean="0"/>
              <a:t>), so we can contact you in </a:t>
            </a:r>
            <a:r>
              <a:rPr lang="en-US" sz="2800" smtClean="0"/>
              <a:t>an </a:t>
            </a:r>
            <a:r>
              <a:rPr lang="en-US" sz="2800" smtClean="0"/>
              <a:t>emergency</a:t>
            </a:r>
            <a:endParaRPr lang="en-US" sz="2800" dirty="0" smtClean="0"/>
          </a:p>
          <a:p>
            <a:pPr marL="435320" indent="0" algn="just" defTabSz="1300460" eaLnBrk="1" fontAlgn="auto" hangingPunct="1">
              <a:lnSpc>
                <a:spcPct val="80000"/>
              </a:lnSpc>
              <a:spcAft>
                <a:spcPts val="0"/>
              </a:spcAft>
              <a:buNone/>
              <a:defRPr/>
            </a:pPr>
            <a:endParaRPr lang="en-US" sz="2800" dirty="0"/>
          </a:p>
          <a:p>
            <a:pPr marL="825458" indent="-390138" algn="just" defTabSz="1300460" eaLnBrk="1" fontAlgn="auto" hangingPunct="1">
              <a:lnSpc>
                <a:spcPct val="80000"/>
              </a:lnSpc>
              <a:spcAft>
                <a:spcPts val="0"/>
              </a:spcAft>
              <a:buFont typeface="Arial" pitchFamily="34" charset="0"/>
              <a:buBlip>
                <a:blip r:embed="rId2"/>
              </a:buBlip>
              <a:defRPr/>
            </a:pPr>
            <a:r>
              <a:rPr lang="en-US" sz="2800" dirty="0" smtClean="0"/>
              <a:t>Find </a:t>
            </a:r>
            <a:r>
              <a:rPr lang="en-US" sz="2800" dirty="0"/>
              <a:t>the nearest U.S. </a:t>
            </a:r>
            <a:r>
              <a:rPr lang="en-US" sz="2800" dirty="0" smtClean="0"/>
              <a:t>consulate </a:t>
            </a:r>
            <a:r>
              <a:rPr lang="en-US" sz="2800" dirty="0"/>
              <a:t>– </a:t>
            </a:r>
            <a:r>
              <a:rPr lang="en-US" sz="2800" dirty="0" smtClean="0">
                <a:hlinkClick r:id="rId4"/>
              </a:rPr>
              <a:t>www.travel.state.gov</a:t>
            </a:r>
            <a:r>
              <a:rPr lang="en-US" sz="2800" dirty="0" smtClean="0"/>
              <a:t> </a:t>
            </a:r>
          </a:p>
          <a:p>
            <a:pPr marL="435320" indent="0" algn="just" defTabSz="1300460" eaLnBrk="1" fontAlgn="auto" hangingPunct="1">
              <a:lnSpc>
                <a:spcPct val="80000"/>
              </a:lnSpc>
              <a:spcAft>
                <a:spcPts val="0"/>
              </a:spcAft>
              <a:buFont typeface="Arial" pitchFamily="34" charset="0"/>
              <a:buNone/>
              <a:defRPr/>
            </a:pPr>
            <a:endParaRPr lang="en-US" sz="2800" dirty="0"/>
          </a:p>
          <a:p>
            <a:pPr marL="825458" indent="-390138" algn="just" defTabSz="1300460" eaLnBrk="1" fontAlgn="auto" hangingPunct="1">
              <a:lnSpc>
                <a:spcPct val="80000"/>
              </a:lnSpc>
              <a:spcAft>
                <a:spcPts val="0"/>
              </a:spcAft>
              <a:buFont typeface="Arial" pitchFamily="34" charset="0"/>
              <a:buBlip>
                <a:blip r:embed="rId2"/>
              </a:buBlip>
              <a:defRPr/>
            </a:pPr>
            <a:r>
              <a:rPr lang="en-US" sz="2800" dirty="0"/>
              <a:t>Visit the website for the State Department &amp; Center for Disease Control (CDC) frequently to check for Travel Warnings and Public Announcements: </a:t>
            </a:r>
            <a:r>
              <a:rPr lang="en-US" sz="2800" u="sng" dirty="0">
                <a:solidFill>
                  <a:srgbClr val="009999"/>
                </a:solidFill>
                <a:hlinkClick r:id="rId5"/>
              </a:rPr>
              <a:t>http://</a:t>
            </a:r>
            <a:r>
              <a:rPr lang="en-US" sz="2800" u="sng" dirty="0">
                <a:solidFill>
                  <a:srgbClr val="FF0000"/>
                </a:solidFill>
                <a:hlinkClick r:id="rId5"/>
              </a:rPr>
              <a:t>travel.state.gov</a:t>
            </a:r>
            <a:r>
              <a:rPr lang="en-US" sz="2800" dirty="0"/>
              <a:t> &amp; </a:t>
            </a:r>
            <a:r>
              <a:rPr lang="en-US" sz="2800" u="sng" dirty="0">
                <a:solidFill>
                  <a:srgbClr val="009999"/>
                </a:solidFill>
                <a:hlinkClick r:id="rId6"/>
              </a:rPr>
              <a:t>http://www.cdc.gov/</a:t>
            </a:r>
            <a:r>
              <a:rPr lang="en-US" sz="2800" dirty="0"/>
              <a:t> </a:t>
            </a:r>
            <a:endParaRPr lang="en-US" sz="2800" dirty="0" smtClean="0"/>
          </a:p>
          <a:p>
            <a:pPr marL="435320" indent="0" algn="just" defTabSz="1300460" eaLnBrk="1" fontAlgn="auto" hangingPunct="1">
              <a:lnSpc>
                <a:spcPct val="80000"/>
              </a:lnSpc>
              <a:spcAft>
                <a:spcPts val="0"/>
              </a:spcAft>
              <a:buFont typeface="Arial" pitchFamily="34" charset="0"/>
              <a:buNone/>
              <a:defRPr/>
            </a:pPr>
            <a:endParaRPr lang="en-US" sz="2800" dirty="0"/>
          </a:p>
          <a:p>
            <a:pPr marL="825458" indent="-390138" algn="just" defTabSz="1300460" eaLnBrk="1" fontAlgn="auto" hangingPunct="1">
              <a:lnSpc>
                <a:spcPct val="80000"/>
              </a:lnSpc>
              <a:spcAft>
                <a:spcPts val="0"/>
              </a:spcAft>
              <a:buFont typeface="Arial" pitchFamily="34" charset="0"/>
              <a:buBlip>
                <a:blip r:embed="rId2"/>
              </a:buBlip>
              <a:defRPr/>
            </a:pPr>
            <a:r>
              <a:rPr lang="en-US" sz="2800" dirty="0"/>
              <a:t>Keep your study abroad/health insurance current for the entire time you are away, i.e., if you extend your stay, </a:t>
            </a:r>
            <a:r>
              <a:rPr lang="en-US" sz="2800" dirty="0" smtClean="0"/>
              <a:t>be sure to extend your insurance policy until the date you return</a:t>
            </a:r>
            <a:endParaRPr lang="en-US" sz="2800" dirty="0" smtClean="0"/>
          </a:p>
          <a:p>
            <a:pPr marL="435320" indent="0" algn="just" defTabSz="1300460" eaLnBrk="1" fontAlgn="auto" hangingPunct="1">
              <a:lnSpc>
                <a:spcPct val="80000"/>
              </a:lnSpc>
              <a:spcAft>
                <a:spcPts val="0"/>
              </a:spcAft>
              <a:buFont typeface="Arial" pitchFamily="34" charset="0"/>
              <a:buNone/>
              <a:defRPr/>
            </a:pPr>
            <a:endParaRPr lang="en-US" sz="2800" dirty="0"/>
          </a:p>
          <a:p>
            <a:pPr marL="825458" indent="-390138" algn="just" defTabSz="1300460" eaLnBrk="1" fontAlgn="auto" hangingPunct="1">
              <a:lnSpc>
                <a:spcPct val="80000"/>
              </a:lnSpc>
              <a:spcAft>
                <a:spcPts val="0"/>
              </a:spcAft>
              <a:buFont typeface="Arial" pitchFamily="34" charset="0"/>
              <a:buBlip>
                <a:blip r:embed="rId2"/>
              </a:buBlip>
              <a:defRPr/>
            </a:pPr>
            <a:r>
              <a:rPr lang="en-US" sz="2800" dirty="0"/>
              <a:t>Please check your </a:t>
            </a:r>
            <a:r>
              <a:rPr lang="en-US" sz="2800" dirty="0" smtClean="0"/>
              <a:t>e-mail </a:t>
            </a:r>
            <a:r>
              <a:rPr lang="en-US" sz="2800" dirty="0"/>
              <a:t>daily or as often as possible, in case we are trying to reach you.  If your e-mail address changes, let us know </a:t>
            </a:r>
            <a:r>
              <a:rPr lang="en-US" sz="2800" dirty="0" smtClean="0"/>
              <a:t>immediately  </a:t>
            </a:r>
            <a:endParaRPr lang="en-US" sz="2800" dirty="0"/>
          </a:p>
          <a:p>
            <a:pPr marL="825458" indent="-390138" defTabSz="1300460" eaLnBrk="1" fontAlgn="auto" hangingPunct="1">
              <a:lnSpc>
                <a:spcPct val="80000"/>
              </a:lnSpc>
              <a:spcAft>
                <a:spcPts val="0"/>
              </a:spcAft>
              <a:buFont typeface="Arial" pitchFamily="34" charset="0"/>
              <a:buBlip>
                <a:blip r:embed="rId2"/>
              </a:buBlip>
              <a:defRPr/>
            </a:pPr>
            <a:endParaRPr lang="en-US" sz="2800"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300480" y="541867"/>
            <a:ext cx="10663936" cy="1625600"/>
          </a:xfrm>
          <a:prstGeom prst="rect">
            <a:avLst/>
          </a:prstGeom>
        </p:spPr>
        <p:txBody>
          <a:bodyPr vert="horz" lIns="130046" tIns="65023" rIns="130046" bIns="65023" rtlCol="0" anchor="ctr">
            <a:normAutofit fontScale="975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5400" dirty="0">
                <a:solidFill>
                  <a:schemeClr val="tx1"/>
                </a:solidFill>
              </a:rPr>
              <a:t>Register in STEP </a:t>
            </a:r>
            <a:br>
              <a:rPr lang="en-US" sz="5400" dirty="0">
                <a:solidFill>
                  <a:schemeClr val="tx1"/>
                </a:solidFill>
              </a:rPr>
            </a:br>
            <a:r>
              <a:rPr lang="en-US" sz="5400" dirty="0">
                <a:solidFill>
                  <a:schemeClr val="tx1"/>
                </a:solidFill>
              </a:rPr>
              <a:t>(Smart Traveler Enrollment Program)</a:t>
            </a:r>
            <a:endParaRPr lang="en-US" dirty="0">
              <a:solidFill>
                <a:schemeClr val="tx1"/>
              </a:solidFill>
            </a:endParaRPr>
          </a:p>
        </p:txBody>
      </p:sp>
      <p:sp>
        <p:nvSpPr>
          <p:cNvPr id="5" name="Content Placeholder 2"/>
          <p:cNvSpPr txBox="1">
            <a:spLocks/>
          </p:cNvSpPr>
          <p:nvPr/>
        </p:nvSpPr>
        <p:spPr>
          <a:xfrm>
            <a:off x="1071033" y="2167467"/>
            <a:ext cx="10663936" cy="4443307"/>
          </a:xfrm>
          <a:prstGeom prst="rect">
            <a:avLst/>
          </a:prstGeom>
        </p:spPr>
        <p:txBody>
          <a:bodyPr vert="horz" lIns="130046" tIns="65023" rIns="130046" bIns="65023"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117041" indent="0" algn="just">
              <a:buNone/>
            </a:pPr>
            <a:r>
              <a:rPr lang="en-US" sz="3200" dirty="0" smtClean="0"/>
              <a:t>Whenever you travel outside the U.S. you should register your information on-line in the U.S. State Department STEP program.   This will allow U.S. Embassy staff to send you security updates and information about the countries you are visiting and to locate you in case of a natural disaster or other emergency.  </a:t>
            </a:r>
            <a:endParaRPr lang="en-US" sz="3200" dirty="0"/>
          </a:p>
        </p:txBody>
      </p:sp>
      <p:pic>
        <p:nvPicPr>
          <p:cNvPr id="4198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8942" y="4683995"/>
            <a:ext cx="3598687" cy="3926605"/>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0123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1867" y="3684693"/>
            <a:ext cx="10663936" cy="5418667"/>
          </a:xfrm>
        </p:spPr>
        <p:txBody>
          <a:bodyPr>
            <a:normAutofit lnSpcReduction="10000"/>
          </a:bodyPr>
          <a:lstStyle/>
          <a:p>
            <a:r>
              <a:rPr lang="en-US" sz="4000" dirty="0"/>
              <a:t>Go to </a:t>
            </a:r>
            <a:r>
              <a:rPr lang="en-US" sz="4000" dirty="0">
                <a:solidFill>
                  <a:srgbClr val="FF0000"/>
                </a:solidFill>
                <a:hlinkClick r:id="rId2"/>
              </a:rPr>
              <a:t>https://step.state.gov/step</a:t>
            </a:r>
            <a:r>
              <a:rPr lang="en-US" sz="4000" dirty="0">
                <a:solidFill>
                  <a:srgbClr val="FF0000"/>
                </a:solidFill>
              </a:rPr>
              <a:t>/</a:t>
            </a:r>
          </a:p>
          <a:p>
            <a:r>
              <a:rPr lang="en-US" sz="4000" dirty="0"/>
              <a:t>Create an </a:t>
            </a:r>
            <a:r>
              <a:rPr lang="en-US" sz="4000" dirty="0" smtClean="0"/>
              <a:t>individual account </a:t>
            </a:r>
            <a:r>
              <a:rPr lang="en-US" sz="4000" dirty="0"/>
              <a:t>and log in</a:t>
            </a:r>
          </a:p>
          <a:p>
            <a:r>
              <a:rPr lang="en-US" sz="4000" dirty="0"/>
              <a:t>Fill out profile information</a:t>
            </a:r>
          </a:p>
          <a:p>
            <a:r>
              <a:rPr lang="en-US" sz="4000" dirty="0"/>
              <a:t>Fill out trip dates and locations</a:t>
            </a:r>
          </a:p>
          <a:p>
            <a:r>
              <a:rPr lang="en-US" sz="4000" dirty="0" smtClean="0"/>
              <a:t>Confirm – you should </a:t>
            </a:r>
            <a:r>
              <a:rPr lang="en-US" sz="4000" dirty="0"/>
              <a:t>receive confirmation email</a:t>
            </a:r>
          </a:p>
          <a:p>
            <a:r>
              <a:rPr lang="en-US" sz="4000" dirty="0" smtClean="0"/>
              <a:t>You will</a:t>
            </a:r>
            <a:r>
              <a:rPr lang="en-US" sz="4000" dirty="0" smtClean="0"/>
              <a:t> </a:t>
            </a:r>
            <a:r>
              <a:rPr lang="en-US" sz="4000" dirty="0"/>
              <a:t>receive updates and warnings if </a:t>
            </a:r>
            <a:r>
              <a:rPr lang="en-US" sz="4000" dirty="0" smtClean="0"/>
              <a:t>from the nearest consulate</a:t>
            </a:r>
            <a:endParaRPr lang="en-US" sz="4000" dirty="0"/>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a:xfrm>
            <a:off x="0" y="304800"/>
            <a:ext cx="10663936" cy="1625600"/>
          </a:xfrm>
        </p:spPr>
        <p:txBody>
          <a:bodyPr>
            <a:noAutofit/>
          </a:bodyPr>
          <a:lstStyle/>
          <a:p>
            <a:pPr algn="ctr"/>
            <a:r>
              <a:rPr lang="en-US" sz="5400" dirty="0"/>
              <a:t>How to Register </a:t>
            </a:r>
            <a:r>
              <a:rPr lang="en-US" sz="5400" dirty="0" smtClean="0"/>
              <a:t>with STEP:</a:t>
            </a:r>
            <a:endParaRPr lang="en-US" sz="5400" dirty="0"/>
          </a:p>
        </p:txBody>
      </p:sp>
    </p:spTree>
    <p:extLst>
      <p:ext uri="{BB962C8B-B14F-4D97-AF65-F5344CB8AC3E}">
        <p14:creationId xmlns:p14="http://schemas.microsoft.com/office/powerpoint/2010/main" val="994705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92200" y="381000"/>
            <a:ext cx="9645650" cy="1235075"/>
          </a:xfrm>
        </p:spPr>
        <p:txBody>
          <a:bodyPr/>
          <a:lstStyle/>
          <a:p>
            <a:pPr eaLnBrk="1" hangingPunct="1"/>
            <a:r>
              <a:rPr lang="en-US" sz="4800" smtClean="0"/>
              <a:t>IN CASE OF AN EMERGENCY</a:t>
            </a:r>
          </a:p>
        </p:txBody>
      </p:sp>
      <p:sp>
        <p:nvSpPr>
          <p:cNvPr id="16387" name="Rectangle 3"/>
          <p:cNvSpPr>
            <a:spLocks/>
          </p:cNvSpPr>
          <p:nvPr/>
        </p:nvSpPr>
        <p:spPr bwMode="auto">
          <a:xfrm>
            <a:off x="1244600" y="2362200"/>
            <a:ext cx="10936288" cy="6096000"/>
          </a:xfrm>
          <a:prstGeom prst="rect">
            <a:avLst/>
          </a:prstGeom>
          <a:noFill/>
          <a:ln w="12700">
            <a:noFill/>
            <a:miter lim="800000"/>
            <a:headEnd/>
            <a:tailEnd/>
          </a:ln>
        </p:spPr>
        <p:txBody>
          <a:bodyPr lIns="0" tIns="0" rIns="0" bIns="0" anchor="ctr"/>
          <a:lstStyle/>
          <a:p>
            <a:pPr>
              <a:defRPr/>
            </a:pPr>
            <a:r>
              <a:rPr lang="en-US" sz="2400" b="1" dirty="0">
                <a:solidFill>
                  <a:schemeClr val="accent1"/>
                </a:solidFill>
                <a:effectLst>
                  <a:outerShdw blurRad="38100" dist="38100" dir="2700000" algn="tl">
                    <a:srgbClr val="000000">
                      <a:alpha val="43137"/>
                    </a:srgbClr>
                  </a:outerShdw>
                </a:effectLst>
                <a:ea typeface="Times" pitchFamily="18" charset="0"/>
                <a:cs typeface="Times" pitchFamily="18" charset="0"/>
              </a:rPr>
              <a:t>Contact </a:t>
            </a:r>
            <a:r>
              <a:rPr lang="en-US" sz="2400" b="1" dirty="0" smtClean="0">
                <a:solidFill>
                  <a:schemeClr val="accent1"/>
                </a:solidFill>
                <a:effectLst>
                  <a:outerShdw blurRad="38100" dist="38100" dir="2700000" algn="tl">
                    <a:srgbClr val="000000">
                      <a:alpha val="43137"/>
                    </a:srgbClr>
                  </a:outerShdw>
                </a:effectLst>
                <a:ea typeface="Times" pitchFamily="18" charset="0"/>
                <a:cs typeface="Times" pitchFamily="18" charset="0"/>
              </a:rPr>
              <a:t>GEO</a:t>
            </a:r>
            <a:r>
              <a:rPr lang="en-US" sz="2400" b="1" dirty="0">
                <a:solidFill>
                  <a:schemeClr val="accent1"/>
                </a:solidFill>
                <a:ea typeface="Times" pitchFamily="18" charset="0"/>
                <a:cs typeface="Times" pitchFamily="18" charset="0"/>
              </a:rPr>
              <a:t>	</a:t>
            </a:r>
            <a:r>
              <a:rPr lang="en-US" sz="2400" b="1" dirty="0">
                <a:solidFill>
                  <a:schemeClr val="tx1"/>
                </a:solidFill>
                <a:ea typeface="Times" pitchFamily="18" charset="0"/>
                <a:cs typeface="Times" pitchFamily="18" charset="0"/>
              </a:rPr>
              <a:t> - 505-277-4032 </a:t>
            </a:r>
            <a:endParaRPr lang="en-US" sz="2400" dirty="0">
              <a:solidFill>
                <a:schemeClr val="tx1"/>
              </a:solidFill>
              <a:ea typeface="Times" pitchFamily="18" charset="0"/>
              <a:cs typeface="Times" pitchFamily="18" charset="0"/>
            </a:endParaRPr>
          </a:p>
          <a:p>
            <a:pPr>
              <a:defRPr/>
            </a:pPr>
            <a:r>
              <a:rPr lang="en-US" sz="2400" u="sng" dirty="0">
                <a:solidFill>
                  <a:schemeClr val="tx1"/>
                </a:solidFill>
                <a:ea typeface="Times" pitchFamily="18" charset="0"/>
                <a:cs typeface="Times" pitchFamily="18" charset="0"/>
              </a:rPr>
              <a:t>Study Abroad Advisors </a:t>
            </a:r>
          </a:p>
          <a:p>
            <a:pPr>
              <a:defRPr/>
            </a:pPr>
            <a:r>
              <a:rPr lang="en-US" sz="2400" i="1" dirty="0">
                <a:solidFill>
                  <a:schemeClr val="tx1"/>
                </a:solidFill>
                <a:ea typeface="Times" pitchFamily="18" charset="0"/>
                <a:cs typeface="Times" pitchFamily="18" charset="0"/>
              </a:rPr>
              <a:t>Ken Carpenter </a:t>
            </a:r>
            <a:r>
              <a:rPr lang="en-US" sz="2400" i="1" dirty="0" smtClean="0">
                <a:solidFill>
                  <a:schemeClr val="tx1"/>
                </a:solidFill>
                <a:ea typeface="Times" pitchFamily="18" charset="0"/>
                <a:cs typeface="Times" pitchFamily="18" charset="0"/>
              </a:rPr>
              <a:t>- </a:t>
            </a:r>
            <a:r>
              <a:rPr lang="en-US" sz="2400" i="1" dirty="0" smtClean="0">
                <a:solidFill>
                  <a:schemeClr val="tx1"/>
                </a:solidFill>
                <a:ea typeface="Times" pitchFamily="18" charset="0"/>
                <a:cs typeface="Times" pitchFamily="18" charset="0"/>
              </a:rPr>
              <a:t>Director of Education Abroad, </a:t>
            </a:r>
            <a:r>
              <a:rPr lang="en-US" sz="2400" i="1" u="sng" dirty="0">
                <a:solidFill>
                  <a:schemeClr val="tx1"/>
                </a:solidFill>
                <a:ea typeface="Times" pitchFamily="18" charset="0"/>
                <a:cs typeface="Times" pitchFamily="18" charset="0"/>
                <a:hlinkClick r:id="rId2"/>
              </a:rPr>
              <a:t>carpenk@unm.edu</a:t>
            </a:r>
            <a:r>
              <a:rPr lang="en-US" sz="2400" i="1" dirty="0">
                <a:solidFill>
                  <a:schemeClr val="tx1"/>
                </a:solidFill>
                <a:ea typeface="Times" pitchFamily="18" charset="0"/>
                <a:cs typeface="Times" pitchFamily="18" charset="0"/>
              </a:rPr>
              <a:t> </a:t>
            </a:r>
          </a:p>
          <a:p>
            <a:pPr>
              <a:defRPr/>
            </a:pPr>
            <a:r>
              <a:rPr lang="en-US" sz="2400" i="1" dirty="0" smtClean="0">
                <a:solidFill>
                  <a:schemeClr val="tx1"/>
                </a:solidFill>
                <a:ea typeface="Times" pitchFamily="18" charset="0"/>
                <a:cs typeface="Times" pitchFamily="18" charset="0"/>
              </a:rPr>
              <a:t>Alex Zimmerman - </a:t>
            </a:r>
            <a:r>
              <a:rPr lang="en-US" sz="2400" i="1" dirty="0">
                <a:solidFill>
                  <a:schemeClr val="tx1"/>
                </a:solidFill>
                <a:ea typeface="Times" pitchFamily="18" charset="0"/>
                <a:cs typeface="Times" pitchFamily="18" charset="0"/>
              </a:rPr>
              <a:t>Study Abroad Advisor, </a:t>
            </a:r>
            <a:r>
              <a:rPr lang="en-US" sz="2400" i="1" u="sng" dirty="0" smtClean="0">
                <a:solidFill>
                  <a:schemeClr val="tx1"/>
                </a:solidFill>
                <a:ea typeface="Times" pitchFamily="18" charset="0"/>
                <a:cs typeface="Times" pitchFamily="18" charset="0"/>
                <a:hlinkClick r:id="rId3"/>
              </a:rPr>
              <a:t>alexz@unm.edu</a:t>
            </a:r>
            <a:endParaRPr lang="en-US" sz="2400" i="1" u="sng" dirty="0" smtClean="0">
              <a:solidFill>
                <a:schemeClr val="tx1"/>
              </a:solidFill>
              <a:ea typeface="Times" pitchFamily="18" charset="0"/>
              <a:cs typeface="Times" pitchFamily="18" charset="0"/>
            </a:endParaRPr>
          </a:p>
          <a:p>
            <a:pPr>
              <a:defRPr/>
            </a:pPr>
            <a:r>
              <a:rPr lang="en-US" sz="2400" i="1" dirty="0" smtClean="0">
                <a:solidFill>
                  <a:schemeClr val="tx1"/>
                </a:solidFill>
                <a:ea typeface="Times" pitchFamily="18" charset="0"/>
                <a:cs typeface="Times" pitchFamily="18" charset="0"/>
              </a:rPr>
              <a:t>Annette Mares-Duran - Study Abroad Advisor, </a:t>
            </a:r>
            <a:r>
              <a:rPr lang="en-US" sz="2400" i="1" dirty="0" smtClean="0">
                <a:solidFill>
                  <a:schemeClr val="tx1"/>
                </a:solidFill>
                <a:ea typeface="Times" pitchFamily="18" charset="0"/>
                <a:cs typeface="Times" pitchFamily="18" charset="0"/>
                <a:hlinkClick r:id="rId4"/>
              </a:rPr>
              <a:t>amares2@unm.edu</a:t>
            </a:r>
            <a:endParaRPr lang="en-US" sz="2400" i="1" dirty="0" smtClean="0">
              <a:solidFill>
                <a:schemeClr val="tx1"/>
              </a:solidFill>
              <a:ea typeface="Times" pitchFamily="18" charset="0"/>
              <a:cs typeface="Times" pitchFamily="18" charset="0"/>
            </a:endParaRPr>
          </a:p>
          <a:p>
            <a:pPr>
              <a:defRPr/>
            </a:pPr>
            <a:r>
              <a:rPr lang="en-US" sz="2400" i="1" dirty="0" smtClean="0">
                <a:solidFill>
                  <a:schemeClr val="tx1"/>
                </a:solidFill>
                <a:ea typeface="Times" pitchFamily="18" charset="0"/>
                <a:cs typeface="Times" pitchFamily="18" charset="0"/>
              </a:rPr>
              <a:t>Susi </a:t>
            </a:r>
            <a:r>
              <a:rPr lang="en-US" sz="2400" i="1" dirty="0">
                <a:solidFill>
                  <a:schemeClr val="tx1"/>
                </a:solidFill>
                <a:ea typeface="Times" pitchFamily="18" charset="0"/>
                <a:cs typeface="Times" pitchFamily="18" charset="0"/>
              </a:rPr>
              <a:t>Knoblauch - Study Abroad Advisor, </a:t>
            </a:r>
            <a:r>
              <a:rPr lang="en-US" sz="2400" i="1" u="sng" dirty="0">
                <a:solidFill>
                  <a:schemeClr val="tx1"/>
                </a:solidFill>
                <a:ea typeface="Times" pitchFamily="18" charset="0"/>
                <a:cs typeface="Times" pitchFamily="18" charset="0"/>
                <a:hlinkClick r:id="rId5"/>
              </a:rPr>
              <a:t>chknob@unm.edu</a:t>
            </a:r>
            <a:r>
              <a:rPr lang="en-US" sz="2400" i="1" u="sng" dirty="0">
                <a:solidFill>
                  <a:schemeClr val="tx1"/>
                </a:solidFill>
                <a:ea typeface="Times" pitchFamily="18" charset="0"/>
                <a:cs typeface="Times" pitchFamily="18" charset="0"/>
              </a:rPr>
              <a:t> </a:t>
            </a:r>
            <a:r>
              <a:rPr lang="en-US" sz="2400" i="1" dirty="0">
                <a:solidFill>
                  <a:schemeClr val="tx1"/>
                </a:solidFill>
                <a:ea typeface="Times" pitchFamily="18" charset="0"/>
                <a:cs typeface="Times" pitchFamily="18" charset="0"/>
              </a:rPr>
              <a:t> </a:t>
            </a:r>
          </a:p>
          <a:p>
            <a:pPr>
              <a:defRPr/>
            </a:pPr>
            <a:r>
              <a:rPr lang="en-US" sz="2400" i="1" dirty="0" smtClean="0">
                <a:solidFill>
                  <a:schemeClr val="tx1"/>
                </a:solidFill>
                <a:ea typeface="Times" pitchFamily="18" charset="0"/>
                <a:cs typeface="Times" pitchFamily="18" charset="0"/>
              </a:rPr>
              <a:t>Kenny </a:t>
            </a:r>
            <a:r>
              <a:rPr lang="en-US" sz="2400" i="1" dirty="0" err="1" smtClean="0">
                <a:solidFill>
                  <a:schemeClr val="tx1"/>
                </a:solidFill>
                <a:ea typeface="Times" pitchFamily="18" charset="0"/>
                <a:cs typeface="Times" pitchFamily="18" charset="0"/>
              </a:rPr>
              <a:t>Gaona</a:t>
            </a:r>
            <a:r>
              <a:rPr lang="en-US" sz="2400" i="1" dirty="0" smtClean="0">
                <a:solidFill>
                  <a:schemeClr val="tx1"/>
                </a:solidFill>
                <a:ea typeface="Times" pitchFamily="18" charset="0"/>
                <a:cs typeface="Times" pitchFamily="18" charset="0"/>
              </a:rPr>
              <a:t> - Study </a:t>
            </a:r>
            <a:r>
              <a:rPr lang="en-US" sz="2400" i="1" dirty="0">
                <a:solidFill>
                  <a:schemeClr val="tx1"/>
                </a:solidFill>
                <a:ea typeface="Times" pitchFamily="18" charset="0"/>
                <a:cs typeface="Times" pitchFamily="18" charset="0"/>
              </a:rPr>
              <a:t>Abroad Student Employee, </a:t>
            </a:r>
            <a:r>
              <a:rPr lang="en-US" sz="2400" i="1" u="sng" dirty="0">
                <a:solidFill>
                  <a:schemeClr val="tx1"/>
                </a:solidFill>
                <a:ea typeface="Times" pitchFamily="18" charset="0"/>
                <a:cs typeface="Times" pitchFamily="18" charset="0"/>
                <a:hlinkClick r:id="rId6"/>
              </a:rPr>
              <a:t>studyabd@unm.edu</a:t>
            </a:r>
            <a:r>
              <a:rPr lang="en-US" sz="2400" i="1" dirty="0">
                <a:solidFill>
                  <a:schemeClr val="tx1"/>
                </a:solidFill>
                <a:ea typeface="Times" pitchFamily="18" charset="0"/>
                <a:cs typeface="Times" pitchFamily="18" charset="0"/>
              </a:rPr>
              <a:t> </a:t>
            </a:r>
          </a:p>
          <a:p>
            <a:pPr algn="r">
              <a:defRPr/>
            </a:pPr>
            <a:endParaRPr lang="en-US" sz="2400" i="1" dirty="0">
              <a:solidFill>
                <a:srgbClr val="A8184B"/>
              </a:solidFill>
              <a:ea typeface="Times" pitchFamily="18" charset="0"/>
              <a:cs typeface="Times" pitchFamily="18" charset="0"/>
            </a:endParaRPr>
          </a:p>
          <a:p>
            <a:pPr>
              <a:defRPr/>
            </a:pPr>
            <a:endParaRPr lang="en-US" sz="2400" dirty="0">
              <a:solidFill>
                <a:schemeClr val="tx1"/>
              </a:solidFill>
              <a:ea typeface="Times" pitchFamily="18" charset="0"/>
              <a:cs typeface="Times" pitchFamily="18" charset="0"/>
            </a:endParaRPr>
          </a:p>
          <a:p>
            <a:pPr algn="ctr">
              <a:defRPr/>
            </a:pPr>
            <a:r>
              <a:rPr lang="en-US" sz="2000" b="1" u="sng" dirty="0">
                <a:solidFill>
                  <a:schemeClr val="tx1"/>
                </a:solidFill>
                <a:effectLst>
                  <a:outerShdw blurRad="38100" dist="38100" dir="2700000" algn="tl">
                    <a:srgbClr val="C0C0C0"/>
                  </a:outerShdw>
                </a:effectLst>
                <a:ea typeface="Times" pitchFamily="18" charset="0"/>
                <a:cs typeface="Times" pitchFamily="18" charset="0"/>
              </a:rPr>
              <a:t>You can also Contact Other Important Offices:</a:t>
            </a:r>
          </a:p>
          <a:p>
            <a:pPr algn="ctr">
              <a:defRPr/>
            </a:pPr>
            <a:endParaRPr lang="en-US" sz="2000" b="1" dirty="0">
              <a:solidFill>
                <a:schemeClr val="tx1"/>
              </a:solidFill>
              <a:effectLst>
                <a:outerShdw blurRad="38100" dist="38100" dir="2700000" algn="tl">
                  <a:srgbClr val="C0C0C0"/>
                </a:outerShdw>
              </a:effectLst>
              <a:ea typeface="Times" pitchFamily="18" charset="0"/>
              <a:cs typeface="Times" pitchFamily="18" charset="0"/>
            </a:endParaRPr>
          </a:p>
          <a:p>
            <a:pPr>
              <a:defRPr/>
            </a:pPr>
            <a:r>
              <a:rPr lang="en-US" sz="2000" b="1" dirty="0">
                <a:solidFill>
                  <a:schemeClr val="tx1"/>
                </a:solidFill>
                <a:ea typeface="Times" pitchFamily="18" charset="0"/>
                <a:cs typeface="Times" pitchFamily="18" charset="0"/>
              </a:rPr>
              <a:t>Office of the Provost						505-277-2611</a:t>
            </a:r>
          </a:p>
          <a:p>
            <a:pPr>
              <a:defRPr/>
            </a:pPr>
            <a:r>
              <a:rPr lang="en-US" sz="2000" i="1" dirty="0">
                <a:solidFill>
                  <a:schemeClr val="tx1"/>
                </a:solidFill>
                <a:ea typeface="Times" pitchFamily="18" charset="0"/>
                <a:cs typeface="Times" pitchFamily="18" charset="0"/>
              </a:rPr>
              <a:t>Dr. </a:t>
            </a:r>
            <a:r>
              <a:rPr lang="en-US" sz="2000" i="1" dirty="0" err="1" smtClean="0">
                <a:solidFill>
                  <a:schemeClr val="tx1"/>
                </a:solidFill>
                <a:ea typeface="Times" pitchFamily="18" charset="0"/>
                <a:cs typeface="Times" pitchFamily="18" charset="0"/>
              </a:rPr>
              <a:t>Chaouki</a:t>
            </a:r>
            <a:r>
              <a:rPr lang="en-US" sz="2000" i="1" dirty="0" smtClean="0">
                <a:solidFill>
                  <a:schemeClr val="tx1"/>
                </a:solidFill>
                <a:ea typeface="Times" pitchFamily="18" charset="0"/>
                <a:cs typeface="Times" pitchFamily="18" charset="0"/>
              </a:rPr>
              <a:t> </a:t>
            </a:r>
            <a:r>
              <a:rPr lang="en-US" sz="2000" i="1" dirty="0" err="1" smtClean="0">
                <a:solidFill>
                  <a:schemeClr val="tx1"/>
                </a:solidFill>
                <a:ea typeface="Times" pitchFamily="18" charset="0"/>
                <a:cs typeface="Times" pitchFamily="18" charset="0"/>
              </a:rPr>
              <a:t>Abdallah</a:t>
            </a:r>
            <a:r>
              <a:rPr lang="en-US" sz="2000" i="1" dirty="0" smtClean="0">
                <a:solidFill>
                  <a:schemeClr val="tx1"/>
                </a:solidFill>
                <a:ea typeface="Times" pitchFamily="18" charset="0"/>
                <a:cs typeface="Times" pitchFamily="18" charset="0"/>
              </a:rPr>
              <a:t>, </a:t>
            </a:r>
            <a:r>
              <a:rPr lang="en-US" sz="2000" i="1" dirty="0">
                <a:solidFill>
                  <a:schemeClr val="tx1"/>
                </a:solidFill>
                <a:ea typeface="Times" pitchFamily="18" charset="0"/>
                <a:cs typeface="Times" pitchFamily="18" charset="0"/>
              </a:rPr>
              <a:t>Provost 				</a:t>
            </a:r>
          </a:p>
          <a:p>
            <a:pPr>
              <a:defRPr/>
            </a:pPr>
            <a:endParaRPr lang="en-US" sz="2000" dirty="0">
              <a:solidFill>
                <a:schemeClr val="tx1"/>
              </a:solidFill>
              <a:ea typeface="Times" pitchFamily="18" charset="0"/>
              <a:cs typeface="Times" pitchFamily="18" charset="0"/>
            </a:endParaRPr>
          </a:p>
          <a:p>
            <a:pPr>
              <a:defRPr/>
            </a:pPr>
            <a:r>
              <a:rPr lang="en-US" sz="2000" b="1" dirty="0">
                <a:solidFill>
                  <a:schemeClr val="tx1"/>
                </a:solidFill>
                <a:ea typeface="Times" pitchFamily="18" charset="0"/>
                <a:cs typeface="Times" pitchFamily="18" charset="0"/>
              </a:rPr>
              <a:t>Dean of Students						</a:t>
            </a:r>
            <a:r>
              <a:rPr lang="en-US" sz="2000" b="1" dirty="0" smtClean="0">
                <a:solidFill>
                  <a:schemeClr val="tx1"/>
                </a:solidFill>
                <a:ea typeface="Times" pitchFamily="18" charset="0"/>
                <a:cs typeface="Times" pitchFamily="18" charset="0"/>
              </a:rPr>
              <a:t>505-277-3361</a:t>
            </a:r>
            <a:endParaRPr lang="en-US" sz="2000" b="1" dirty="0">
              <a:solidFill>
                <a:schemeClr val="tx1"/>
              </a:solidFill>
              <a:ea typeface="Times" pitchFamily="18" charset="0"/>
              <a:cs typeface="Times" pitchFamily="18" charset="0"/>
            </a:endParaRPr>
          </a:p>
          <a:p>
            <a:pPr>
              <a:defRPr/>
            </a:pPr>
            <a:r>
              <a:rPr lang="en-US" sz="2000" i="1" dirty="0" err="1" smtClean="0">
                <a:solidFill>
                  <a:schemeClr val="tx1"/>
                </a:solidFill>
                <a:ea typeface="Times" pitchFamily="18" charset="0"/>
                <a:cs typeface="Times" pitchFamily="18" charset="0"/>
              </a:rPr>
              <a:t>Tomás</a:t>
            </a:r>
            <a:r>
              <a:rPr lang="en-US" sz="2000" i="1" dirty="0" smtClean="0">
                <a:solidFill>
                  <a:schemeClr val="tx1"/>
                </a:solidFill>
                <a:ea typeface="Times" pitchFamily="18" charset="0"/>
                <a:cs typeface="Times" pitchFamily="18" charset="0"/>
              </a:rPr>
              <a:t> Aguirre, Dean </a:t>
            </a:r>
            <a:r>
              <a:rPr lang="en-US" sz="2000" i="1" dirty="0">
                <a:solidFill>
                  <a:schemeClr val="tx1"/>
                </a:solidFill>
                <a:ea typeface="Times" pitchFamily="18" charset="0"/>
                <a:cs typeface="Times" pitchFamily="18" charset="0"/>
              </a:rPr>
              <a:t>of Students			</a:t>
            </a:r>
          </a:p>
        </p:txBody>
      </p:sp>
      <p:sp>
        <p:nvSpPr>
          <p:cNvPr id="10244" name="Rectangle 1"/>
          <p:cNvSpPr>
            <a:spLocks noChangeArrowheads="1"/>
          </p:cNvSpPr>
          <p:nvPr/>
        </p:nvSpPr>
        <p:spPr bwMode="auto">
          <a:xfrm>
            <a:off x="1046163" y="8991600"/>
            <a:ext cx="10866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chemeClr val="accent1"/>
                </a:solidFill>
              </a:rPr>
              <a:t>* Contact the UNM Police (24 hours/day)			505-277-2241 </a:t>
            </a:r>
          </a:p>
        </p:txBody>
      </p:sp>
      <p:pic>
        <p:nvPicPr>
          <p:cNvPr id="12294" name="Picture 6" descr="https://encrypted-tbn0.gstatic.com/images?q=tbn:ANd9GcQQgDnocFnl5kq69WrC1Lmb93eYtso_MmbbGUW0cgI0DarFGzBV"/>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5889" y="1017393"/>
            <a:ext cx="2281350" cy="26896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Grp="1" noChangeArrowheads="1"/>
          </p:cNvSpPr>
          <p:nvPr>
            <p:ph type="title"/>
          </p:nvPr>
        </p:nvSpPr>
        <p:spPr>
          <a:xfrm>
            <a:off x="990600" y="38100"/>
            <a:ext cx="11010900" cy="2017713"/>
          </a:xfrm>
        </p:spPr>
        <p:txBody>
          <a:bodyPr/>
          <a:lstStyle/>
          <a:p>
            <a:pPr eaLnBrk="1" hangingPunct="1"/>
            <a:r>
              <a:rPr lang="en-US" sz="4800" dirty="0" smtClean="0"/>
              <a:t>REQUIREMENTS FOR ENTERING </a:t>
            </a:r>
            <a:br>
              <a:rPr lang="en-US" sz="4800" dirty="0" smtClean="0"/>
            </a:br>
            <a:r>
              <a:rPr lang="en-US" sz="4800" dirty="0" smtClean="0"/>
              <a:t>THE HOST COUNTRY</a:t>
            </a:r>
          </a:p>
        </p:txBody>
      </p:sp>
      <p:sp>
        <p:nvSpPr>
          <p:cNvPr id="11267" name="Rectangle 6"/>
          <p:cNvSpPr>
            <a:spLocks noGrp="1" noChangeArrowheads="1"/>
          </p:cNvSpPr>
          <p:nvPr>
            <p:ph idx="1"/>
          </p:nvPr>
        </p:nvSpPr>
        <p:spPr>
          <a:xfrm>
            <a:off x="1016000" y="2209800"/>
            <a:ext cx="5130800" cy="5994400"/>
          </a:xfrm>
        </p:spPr>
        <p:txBody>
          <a:bodyPr/>
          <a:lstStyle/>
          <a:p>
            <a:pPr marL="960437" indent="-571500" eaLnBrk="1" hangingPunct="1">
              <a:lnSpc>
                <a:spcPct val="90000"/>
              </a:lnSpc>
              <a:buClrTx/>
              <a:buFont typeface="Courier New" pitchFamily="49" charset="0"/>
              <a:buChar char="o"/>
            </a:pPr>
            <a:r>
              <a:rPr lang="en-US" sz="4000" b="1" dirty="0" smtClean="0"/>
              <a:t>Passport</a:t>
            </a:r>
          </a:p>
          <a:p>
            <a:pPr marL="960437" indent="-571500" eaLnBrk="1" hangingPunct="1">
              <a:lnSpc>
                <a:spcPct val="90000"/>
              </a:lnSpc>
              <a:buClrTx/>
              <a:buFont typeface="Courier New" pitchFamily="49" charset="0"/>
              <a:buChar char="o"/>
            </a:pPr>
            <a:r>
              <a:rPr lang="en-US" sz="4000" b="1" dirty="0" smtClean="0"/>
              <a:t>Student Visa</a:t>
            </a:r>
          </a:p>
          <a:p>
            <a:pPr lvl="1" eaLnBrk="1" hangingPunct="1">
              <a:lnSpc>
                <a:spcPct val="90000"/>
              </a:lnSpc>
              <a:buClrTx/>
              <a:buFont typeface="Courier New" pitchFamily="49" charset="0"/>
              <a:buChar char="o"/>
            </a:pPr>
            <a:r>
              <a:rPr lang="en-US" sz="2800" dirty="0" smtClean="0"/>
              <a:t>Round-trip Itinerary</a:t>
            </a:r>
          </a:p>
          <a:p>
            <a:pPr lvl="1" eaLnBrk="1" hangingPunct="1">
              <a:lnSpc>
                <a:spcPct val="90000"/>
              </a:lnSpc>
              <a:buClrTx/>
              <a:buFont typeface="Courier New" pitchFamily="49" charset="0"/>
              <a:buChar char="o"/>
            </a:pPr>
            <a:r>
              <a:rPr lang="en-US" sz="2800" dirty="0" smtClean="0"/>
              <a:t>Proof of Housing</a:t>
            </a:r>
          </a:p>
          <a:p>
            <a:pPr lvl="1" eaLnBrk="1" hangingPunct="1">
              <a:lnSpc>
                <a:spcPct val="90000"/>
              </a:lnSpc>
              <a:buClrTx/>
              <a:buFont typeface="Courier New" pitchFamily="49" charset="0"/>
              <a:buChar char="o"/>
            </a:pPr>
            <a:r>
              <a:rPr lang="en-US" sz="2800" dirty="0" smtClean="0"/>
              <a:t>Proof of Adequate Finances</a:t>
            </a:r>
          </a:p>
          <a:p>
            <a:pPr lvl="1" eaLnBrk="1" hangingPunct="1">
              <a:lnSpc>
                <a:spcPct val="90000"/>
              </a:lnSpc>
              <a:buClrTx/>
              <a:buFont typeface="Courier New" pitchFamily="49" charset="0"/>
              <a:buChar char="o"/>
            </a:pPr>
            <a:r>
              <a:rPr lang="en-US" sz="2800" dirty="0" smtClean="0"/>
              <a:t>Health Insurance</a:t>
            </a:r>
          </a:p>
          <a:p>
            <a:pPr lvl="1" eaLnBrk="1" hangingPunct="1">
              <a:lnSpc>
                <a:spcPct val="90000"/>
              </a:lnSpc>
              <a:buClrTx/>
              <a:buFont typeface="Courier New" pitchFamily="49" charset="0"/>
              <a:buChar char="o"/>
            </a:pPr>
            <a:r>
              <a:rPr lang="en-US" sz="2800" dirty="0" smtClean="0"/>
              <a:t>Acceptance Letter to Host University</a:t>
            </a:r>
          </a:p>
        </p:txBody>
      </p:sp>
      <p:pic>
        <p:nvPicPr>
          <p:cNvPr id="13323"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18724" y="1524000"/>
            <a:ext cx="4628418" cy="6934200"/>
          </a:xfrm>
          <a:prstGeom prst="ellipse">
            <a:avLst/>
          </a:prstGeom>
          <a:ln>
            <a:noFill/>
          </a:ln>
          <a:effectLst>
            <a:softEdge rad="112500"/>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Grp="1" noChangeArrowheads="1"/>
          </p:cNvSpPr>
          <p:nvPr>
            <p:ph type="title"/>
          </p:nvPr>
        </p:nvSpPr>
        <p:spPr>
          <a:xfrm>
            <a:off x="0" y="6750050"/>
            <a:ext cx="13004800" cy="1905000"/>
          </a:xfrm>
        </p:spPr>
        <p:txBody>
          <a:bodyPr rtlCol="0">
            <a:normAutofit/>
          </a:bodyPr>
          <a:lstStyle/>
          <a:p>
            <a:pPr algn="ctr" defTabSz="1300460" eaLnBrk="1" fontAlgn="auto" hangingPunct="1">
              <a:spcAft>
                <a:spcPts val="0"/>
              </a:spcAft>
              <a:defRPr/>
            </a:pPr>
            <a:r>
              <a:rPr lang="en-US" sz="3100" i="1" dirty="0">
                <a:solidFill>
                  <a:schemeClr val="tx1">
                    <a:lumMod val="85000"/>
                    <a:lumOff val="15000"/>
                  </a:schemeClr>
                </a:solidFill>
                <a:latin typeface="+mn-lt"/>
              </a:rPr>
              <a:t>“Educational exchange can turn nations into people, contributing as no other form of communication can to the humanizing of international relations.”</a:t>
            </a:r>
            <a:br>
              <a:rPr lang="en-US" sz="3100" i="1" dirty="0">
                <a:solidFill>
                  <a:schemeClr val="tx1">
                    <a:lumMod val="85000"/>
                    <a:lumOff val="15000"/>
                  </a:schemeClr>
                </a:solidFill>
                <a:latin typeface="+mn-lt"/>
              </a:rPr>
            </a:br>
            <a:r>
              <a:rPr lang="en-US" sz="2400" dirty="0">
                <a:solidFill>
                  <a:schemeClr val="tx1">
                    <a:lumMod val="85000"/>
                    <a:lumOff val="15000"/>
                  </a:schemeClr>
                </a:solidFill>
                <a:latin typeface="+mn-lt"/>
              </a:rPr>
              <a:t>--J. William Fulbright</a:t>
            </a:r>
          </a:p>
        </p:txBody>
      </p:sp>
      <p:sp>
        <p:nvSpPr>
          <p:cNvPr id="12291" name="Rectangle 6"/>
          <p:cNvSpPr>
            <a:spLocks noChangeArrowheads="1"/>
          </p:cNvSpPr>
          <p:nvPr/>
        </p:nvSpPr>
        <p:spPr bwMode="auto">
          <a:xfrm>
            <a:off x="787400" y="762000"/>
            <a:ext cx="112903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797" tIns="50797" rIns="50797" bIns="50797" anchor="b"/>
          <a:lstStyle/>
          <a:p>
            <a:pPr algn="ctr"/>
            <a:r>
              <a:rPr lang="en-US" sz="6400">
                <a:solidFill>
                  <a:schemeClr val="tx1"/>
                </a:solidFill>
              </a:rPr>
              <a:t>TRAVEL INFORMATION</a:t>
            </a:r>
          </a:p>
        </p:txBody>
      </p:sp>
      <p:pic>
        <p:nvPicPr>
          <p:cNvPr id="12296" name="Picture 8" descr="http://obsessedwithonedirection.org/wp-content/uploads/2012/09/tamp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4800" y="1936907"/>
            <a:ext cx="7162800" cy="534971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1041</TotalTime>
  <Pages>0</Pages>
  <Words>1307</Words>
  <Characters>0</Characters>
  <Application>Microsoft Office PowerPoint</Application>
  <PresentationFormat>Custom</PresentationFormat>
  <Lines>0</Lines>
  <Paragraphs>171</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NewsPrint</vt:lpstr>
      <vt:lpstr>UNM Study Abroad Programs</vt:lpstr>
      <vt:lpstr>"There are two types of education.  One should teach us how to make a living, And the other how to live."   --John Adams </vt:lpstr>
      <vt:lpstr>IMPORTANT INFORMATION: BEFORE  You Leave</vt:lpstr>
      <vt:lpstr>IMPORTANT INFORMATION: UPON ARRIVAL &amp; Throughout Your Stay</vt:lpstr>
      <vt:lpstr>PowerPoint Presentation</vt:lpstr>
      <vt:lpstr>How to Register with STEP:</vt:lpstr>
      <vt:lpstr>IN CASE OF AN EMERGENCY</vt:lpstr>
      <vt:lpstr>REQUIREMENTS FOR ENTERING  THE HOST COUNTRY</vt:lpstr>
      <vt:lpstr>“Educational exchange can turn nations into people, contributing as no other form of communication can to the humanizing of international relations.” --J. William Fulbright</vt:lpstr>
      <vt:lpstr>PowerPoint Presentation</vt:lpstr>
      <vt:lpstr>Travel Money Saving Tips:</vt:lpstr>
      <vt:lpstr>HEALTH INSURANCE</vt:lpstr>
      <vt:lpstr>PowerPoint Presentation</vt:lpstr>
      <vt:lpstr>HEALTH INSURANCE: </vt:lpstr>
      <vt:lpstr>Preparedness</vt:lpstr>
      <vt:lpstr>Finances</vt:lpstr>
      <vt:lpstr>Laptop Security TIPS TO KEEP YOUR LAPTOP AND YOUR PRIVATE INFORMATION SAFE</vt:lpstr>
      <vt:lpstr>Cell Phone Security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UNM Study Abroad Programs</dc:title>
  <dc:creator>Alex Zimmerman</dc:creator>
  <cp:lastModifiedBy>Alex Zimmerman</cp:lastModifiedBy>
  <cp:revision>62</cp:revision>
  <dcterms:modified xsi:type="dcterms:W3CDTF">2013-12-06T17:15:33Z</dcterms:modified>
</cp:coreProperties>
</file>